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Lst>
  <p:sldSz cx="10691813" cy="7559675"/>
  <p:notesSz cx="7559675" cy="106918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81" userDrawn="1">
          <p15:clr>
            <a:srgbClr val="A4A3A4"/>
          </p15:clr>
        </p15:guide>
        <p15:guide id="2" pos="33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92" d="100"/>
          <a:sy n="92" d="100"/>
        </p:scale>
        <p:origin x="906" y="84"/>
      </p:cViewPr>
      <p:guideLst>
        <p:guide orient="horz" pos="2381"/>
        <p:guide pos="336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534600" y="301320"/>
            <a:ext cx="9622440" cy="1262160"/>
          </a:xfrm>
          <a:prstGeom prst="rect">
            <a:avLst/>
          </a:prstGeom>
          <a:noFill/>
          <a:ln w="0">
            <a:noFill/>
          </a:ln>
        </p:spPr>
        <p:txBody>
          <a:bodyPr lIns="0" tIns="0" rIns="0" bIns="0" anchor="ctr">
            <a:noAutofit/>
          </a:bodyPr>
          <a:lstStyle/>
          <a:p>
            <a:pPr indent="0">
              <a:buNone/>
            </a:pPr>
            <a:endParaRPr lang="de-CH" sz="2410" b="0" strike="noStrike" spc="-1">
              <a:solidFill>
                <a:srgbClr val="000000"/>
              </a:solidFill>
              <a:latin typeface="Arial"/>
            </a:endParaRPr>
          </a:p>
        </p:txBody>
      </p:sp>
      <p:sp>
        <p:nvSpPr>
          <p:cNvPr id="29" name="PlaceHolder 2"/>
          <p:cNvSpPr>
            <a:spLocks noGrp="1"/>
          </p:cNvSpPr>
          <p:nvPr>
            <p:ph/>
          </p:nvPr>
        </p:nvSpPr>
        <p:spPr>
          <a:xfrm>
            <a:off x="534600" y="1769040"/>
            <a:ext cx="962244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30" name="PlaceHolder 3"/>
          <p:cNvSpPr>
            <a:spLocks noGrp="1"/>
          </p:cNvSpPr>
          <p:nvPr>
            <p:ph/>
          </p:nvPr>
        </p:nvSpPr>
        <p:spPr>
          <a:xfrm>
            <a:off x="534600" y="4059360"/>
            <a:ext cx="962244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34600" y="301320"/>
            <a:ext cx="9622440" cy="1262160"/>
          </a:xfrm>
          <a:prstGeom prst="rect">
            <a:avLst/>
          </a:prstGeom>
          <a:noFill/>
          <a:ln w="0">
            <a:noFill/>
          </a:ln>
        </p:spPr>
        <p:txBody>
          <a:bodyPr lIns="0" tIns="0" rIns="0" bIns="0" anchor="ctr">
            <a:noAutofit/>
          </a:bodyPr>
          <a:lstStyle/>
          <a:p>
            <a:pPr indent="0">
              <a:buNone/>
            </a:pPr>
            <a:endParaRPr lang="de-CH" sz="2410" b="0" strike="noStrike" spc="-1">
              <a:solidFill>
                <a:srgbClr val="000000"/>
              </a:solidFill>
              <a:latin typeface="Arial"/>
            </a:endParaRPr>
          </a:p>
        </p:txBody>
      </p:sp>
      <p:sp>
        <p:nvSpPr>
          <p:cNvPr id="32" name="PlaceHolder 2"/>
          <p:cNvSpPr>
            <a:spLocks noGrp="1"/>
          </p:cNvSpPr>
          <p:nvPr>
            <p:ph/>
          </p:nvPr>
        </p:nvSpPr>
        <p:spPr>
          <a:xfrm>
            <a:off x="534600" y="1769040"/>
            <a:ext cx="469548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33" name="PlaceHolder 3"/>
          <p:cNvSpPr>
            <a:spLocks noGrp="1"/>
          </p:cNvSpPr>
          <p:nvPr>
            <p:ph/>
          </p:nvPr>
        </p:nvSpPr>
        <p:spPr>
          <a:xfrm>
            <a:off x="5465160" y="1769040"/>
            <a:ext cx="469548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34" name="PlaceHolder 4"/>
          <p:cNvSpPr>
            <a:spLocks noGrp="1"/>
          </p:cNvSpPr>
          <p:nvPr>
            <p:ph/>
          </p:nvPr>
        </p:nvSpPr>
        <p:spPr>
          <a:xfrm>
            <a:off x="534600" y="4059360"/>
            <a:ext cx="469548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35" name="PlaceHolder 5"/>
          <p:cNvSpPr>
            <a:spLocks noGrp="1"/>
          </p:cNvSpPr>
          <p:nvPr>
            <p:ph/>
          </p:nvPr>
        </p:nvSpPr>
        <p:spPr>
          <a:xfrm>
            <a:off x="5465160" y="4059360"/>
            <a:ext cx="469548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534600" y="301320"/>
            <a:ext cx="9622440" cy="1262160"/>
          </a:xfrm>
          <a:prstGeom prst="rect">
            <a:avLst/>
          </a:prstGeom>
          <a:noFill/>
          <a:ln w="0">
            <a:noFill/>
          </a:ln>
        </p:spPr>
        <p:txBody>
          <a:bodyPr lIns="0" tIns="0" rIns="0" bIns="0" anchor="ctr">
            <a:noAutofit/>
          </a:bodyPr>
          <a:lstStyle/>
          <a:p>
            <a:pPr indent="0">
              <a:buNone/>
            </a:pPr>
            <a:endParaRPr lang="de-CH" sz="2410" b="0" strike="noStrike" spc="-1">
              <a:solidFill>
                <a:srgbClr val="000000"/>
              </a:solidFill>
              <a:latin typeface="Arial"/>
            </a:endParaRPr>
          </a:p>
        </p:txBody>
      </p:sp>
      <p:sp>
        <p:nvSpPr>
          <p:cNvPr id="37" name="PlaceHolder 2"/>
          <p:cNvSpPr>
            <a:spLocks noGrp="1"/>
          </p:cNvSpPr>
          <p:nvPr>
            <p:ph/>
          </p:nvPr>
        </p:nvSpPr>
        <p:spPr>
          <a:xfrm>
            <a:off x="534600" y="1769040"/>
            <a:ext cx="309816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38" name="PlaceHolder 3"/>
          <p:cNvSpPr>
            <a:spLocks noGrp="1"/>
          </p:cNvSpPr>
          <p:nvPr>
            <p:ph/>
          </p:nvPr>
        </p:nvSpPr>
        <p:spPr>
          <a:xfrm>
            <a:off x="3787920" y="1769040"/>
            <a:ext cx="309816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39" name="PlaceHolder 4"/>
          <p:cNvSpPr>
            <a:spLocks noGrp="1"/>
          </p:cNvSpPr>
          <p:nvPr>
            <p:ph/>
          </p:nvPr>
        </p:nvSpPr>
        <p:spPr>
          <a:xfrm>
            <a:off x="7041600" y="1769040"/>
            <a:ext cx="309816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40" name="PlaceHolder 5"/>
          <p:cNvSpPr>
            <a:spLocks noGrp="1"/>
          </p:cNvSpPr>
          <p:nvPr>
            <p:ph/>
          </p:nvPr>
        </p:nvSpPr>
        <p:spPr>
          <a:xfrm>
            <a:off x="534600" y="4059360"/>
            <a:ext cx="309816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41" name="PlaceHolder 6"/>
          <p:cNvSpPr>
            <a:spLocks noGrp="1"/>
          </p:cNvSpPr>
          <p:nvPr>
            <p:ph/>
          </p:nvPr>
        </p:nvSpPr>
        <p:spPr>
          <a:xfrm>
            <a:off x="3787920" y="4059360"/>
            <a:ext cx="309816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42" name="PlaceHolder 7"/>
          <p:cNvSpPr>
            <a:spLocks noGrp="1"/>
          </p:cNvSpPr>
          <p:nvPr>
            <p:ph/>
          </p:nvPr>
        </p:nvSpPr>
        <p:spPr>
          <a:xfrm>
            <a:off x="7041600" y="4059360"/>
            <a:ext cx="309816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
          </p:nvPr>
        </p:nvSpPr>
        <p:spPr/>
        <p:txBody>
          <a:bodyPr/>
          <a:lstStyle/>
          <a:p>
            <a:r>
              <a:t>Footer</a:t>
            </a:r>
          </a:p>
        </p:txBody>
      </p:sp>
      <p:sp>
        <p:nvSpPr>
          <p:cNvPr id="3" name="PlaceHolder 2"/>
          <p:cNvSpPr>
            <a:spLocks noGrp="1"/>
          </p:cNvSpPr>
          <p:nvPr>
            <p:ph type="sldNum" idx="4"/>
          </p:nvPr>
        </p:nvSpPr>
        <p:spPr/>
        <p:txBody>
          <a:bodyPr/>
          <a:lstStyle/>
          <a:p>
            <a:fld id="{568C531A-0331-4136-8007-F343BA4EDD30}" type="slidenum">
              <a:t>‹N°›</a:t>
            </a:fld>
            <a:endParaRPr/>
          </a:p>
        </p:txBody>
      </p:sp>
      <p:sp>
        <p:nvSpPr>
          <p:cNvPr id="4" name="PlaceHolder 3"/>
          <p:cNvSpPr>
            <a:spLocks noGrp="1"/>
          </p:cNvSpPr>
          <p:nvPr>
            <p:ph type="dt" idx="5"/>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1" name="PlaceHolder 1"/>
          <p:cNvSpPr>
            <a:spLocks noGrp="1"/>
          </p:cNvSpPr>
          <p:nvPr>
            <p:ph type="title"/>
          </p:nvPr>
        </p:nvSpPr>
        <p:spPr>
          <a:xfrm>
            <a:off x="534600" y="301320"/>
            <a:ext cx="9622440" cy="1262160"/>
          </a:xfrm>
          <a:prstGeom prst="rect">
            <a:avLst/>
          </a:prstGeom>
          <a:noFill/>
          <a:ln w="0">
            <a:noFill/>
          </a:ln>
        </p:spPr>
        <p:txBody>
          <a:bodyPr lIns="0" tIns="0" rIns="0" bIns="0" anchor="ctr">
            <a:noAutofit/>
          </a:bodyPr>
          <a:lstStyle/>
          <a:p>
            <a:pPr indent="0">
              <a:buNone/>
            </a:pPr>
            <a:endParaRPr lang="de-CH" sz="2410" b="0" strike="noStrike" spc="-1">
              <a:solidFill>
                <a:srgbClr val="000000"/>
              </a:solidFill>
              <a:latin typeface="Arial"/>
            </a:endParaRPr>
          </a:p>
        </p:txBody>
      </p:sp>
      <p:sp>
        <p:nvSpPr>
          <p:cNvPr id="52" name="PlaceHolder 2"/>
          <p:cNvSpPr>
            <a:spLocks noGrp="1"/>
          </p:cNvSpPr>
          <p:nvPr>
            <p:ph type="subTitle"/>
          </p:nvPr>
        </p:nvSpPr>
        <p:spPr>
          <a:xfrm>
            <a:off x="534600" y="1769040"/>
            <a:ext cx="9622440" cy="4384440"/>
          </a:xfrm>
          <a:prstGeom prst="rect">
            <a:avLst/>
          </a:prstGeom>
          <a:noFill/>
          <a:ln w="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3"/>
          </p:nvPr>
        </p:nvSpPr>
        <p:spPr/>
        <p:txBody>
          <a:bodyPr/>
          <a:lstStyle/>
          <a:p>
            <a:r>
              <a:t>Footer</a:t>
            </a:r>
          </a:p>
        </p:txBody>
      </p:sp>
      <p:sp>
        <p:nvSpPr>
          <p:cNvPr id="5" name="PlaceHolder 4"/>
          <p:cNvSpPr>
            <a:spLocks noGrp="1"/>
          </p:cNvSpPr>
          <p:nvPr>
            <p:ph type="sldNum" idx="4"/>
          </p:nvPr>
        </p:nvSpPr>
        <p:spPr/>
        <p:txBody>
          <a:bodyPr/>
          <a:lstStyle/>
          <a:p>
            <a:fld id="{297B3F88-0F07-44F7-BFE5-9EFFAE3F2ADE}" type="slidenum">
              <a:t>‹N°›</a:t>
            </a:fld>
            <a:endParaRPr/>
          </a:p>
        </p:txBody>
      </p:sp>
      <p:sp>
        <p:nvSpPr>
          <p:cNvPr id="6" name="PlaceHolder 5"/>
          <p:cNvSpPr>
            <a:spLocks noGrp="1"/>
          </p:cNvSpPr>
          <p:nvPr>
            <p:ph type="dt" idx="5"/>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534600" y="301320"/>
            <a:ext cx="9622440" cy="1262160"/>
          </a:xfrm>
          <a:prstGeom prst="rect">
            <a:avLst/>
          </a:prstGeom>
          <a:noFill/>
          <a:ln w="0">
            <a:noFill/>
          </a:ln>
        </p:spPr>
        <p:txBody>
          <a:bodyPr lIns="0" tIns="0" rIns="0" bIns="0" anchor="ctr">
            <a:noAutofit/>
          </a:bodyPr>
          <a:lstStyle/>
          <a:p>
            <a:pPr indent="0">
              <a:buNone/>
            </a:pPr>
            <a:endParaRPr lang="de-CH" sz="2410" b="0" strike="noStrike" spc="-1">
              <a:solidFill>
                <a:srgbClr val="000000"/>
              </a:solidFill>
              <a:latin typeface="Arial"/>
            </a:endParaRPr>
          </a:p>
        </p:txBody>
      </p:sp>
      <p:sp>
        <p:nvSpPr>
          <p:cNvPr id="54" name="PlaceHolder 2"/>
          <p:cNvSpPr>
            <a:spLocks noGrp="1"/>
          </p:cNvSpPr>
          <p:nvPr>
            <p:ph/>
          </p:nvPr>
        </p:nvSpPr>
        <p:spPr>
          <a:xfrm>
            <a:off x="534600" y="1769040"/>
            <a:ext cx="9622440" cy="43844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4" name="PlaceHolder 3"/>
          <p:cNvSpPr>
            <a:spLocks noGrp="1"/>
          </p:cNvSpPr>
          <p:nvPr>
            <p:ph type="ftr" idx="3"/>
          </p:nvPr>
        </p:nvSpPr>
        <p:spPr/>
        <p:txBody>
          <a:bodyPr/>
          <a:lstStyle/>
          <a:p>
            <a:r>
              <a:t>Footer</a:t>
            </a:r>
          </a:p>
        </p:txBody>
      </p:sp>
      <p:sp>
        <p:nvSpPr>
          <p:cNvPr id="5" name="PlaceHolder 4"/>
          <p:cNvSpPr>
            <a:spLocks noGrp="1"/>
          </p:cNvSpPr>
          <p:nvPr>
            <p:ph type="sldNum" idx="4"/>
          </p:nvPr>
        </p:nvSpPr>
        <p:spPr/>
        <p:txBody>
          <a:bodyPr/>
          <a:lstStyle/>
          <a:p>
            <a:fld id="{6C64D57E-32B7-43FE-8F34-0744F130A7A9}" type="slidenum">
              <a:t>‹N°›</a:t>
            </a:fld>
            <a:endParaRPr/>
          </a:p>
        </p:txBody>
      </p:sp>
      <p:sp>
        <p:nvSpPr>
          <p:cNvPr id="6" name="PlaceHolder 5"/>
          <p:cNvSpPr>
            <a:spLocks noGrp="1"/>
          </p:cNvSpPr>
          <p:nvPr>
            <p:ph type="dt" idx="5"/>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34600" y="301320"/>
            <a:ext cx="9622440" cy="1262160"/>
          </a:xfrm>
          <a:prstGeom prst="rect">
            <a:avLst/>
          </a:prstGeom>
          <a:noFill/>
          <a:ln w="0">
            <a:noFill/>
          </a:ln>
        </p:spPr>
        <p:txBody>
          <a:bodyPr lIns="0" tIns="0" rIns="0" bIns="0" anchor="ctr">
            <a:noAutofit/>
          </a:bodyPr>
          <a:lstStyle/>
          <a:p>
            <a:pPr indent="0">
              <a:buNone/>
            </a:pPr>
            <a:endParaRPr lang="de-CH" sz="2410" b="0" strike="noStrike" spc="-1">
              <a:solidFill>
                <a:srgbClr val="000000"/>
              </a:solidFill>
              <a:latin typeface="Arial"/>
            </a:endParaRPr>
          </a:p>
        </p:txBody>
      </p:sp>
      <p:sp>
        <p:nvSpPr>
          <p:cNvPr id="56" name="PlaceHolder 2"/>
          <p:cNvSpPr>
            <a:spLocks noGrp="1"/>
          </p:cNvSpPr>
          <p:nvPr>
            <p:ph/>
          </p:nvPr>
        </p:nvSpPr>
        <p:spPr>
          <a:xfrm>
            <a:off x="534600" y="1769040"/>
            <a:ext cx="4695480" cy="43844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57" name="PlaceHolder 3"/>
          <p:cNvSpPr>
            <a:spLocks noGrp="1"/>
          </p:cNvSpPr>
          <p:nvPr>
            <p:ph/>
          </p:nvPr>
        </p:nvSpPr>
        <p:spPr>
          <a:xfrm>
            <a:off x="5465160" y="1769040"/>
            <a:ext cx="4695480" cy="43844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5" name="PlaceHolder 4"/>
          <p:cNvSpPr>
            <a:spLocks noGrp="1"/>
          </p:cNvSpPr>
          <p:nvPr>
            <p:ph type="ftr" idx="3"/>
          </p:nvPr>
        </p:nvSpPr>
        <p:spPr/>
        <p:txBody>
          <a:bodyPr/>
          <a:lstStyle/>
          <a:p>
            <a:r>
              <a:t>Footer</a:t>
            </a:r>
          </a:p>
        </p:txBody>
      </p:sp>
      <p:sp>
        <p:nvSpPr>
          <p:cNvPr id="6" name="PlaceHolder 5"/>
          <p:cNvSpPr>
            <a:spLocks noGrp="1"/>
          </p:cNvSpPr>
          <p:nvPr>
            <p:ph type="sldNum" idx="4"/>
          </p:nvPr>
        </p:nvSpPr>
        <p:spPr/>
        <p:txBody>
          <a:bodyPr/>
          <a:lstStyle/>
          <a:p>
            <a:fld id="{CBA953E2-6B8F-4B20-BB2A-E4A3327D9A7C}" type="slidenum">
              <a:t>‹N°›</a:t>
            </a:fld>
            <a:endParaRPr/>
          </a:p>
        </p:txBody>
      </p:sp>
      <p:sp>
        <p:nvSpPr>
          <p:cNvPr id="7" name="PlaceHolder 6"/>
          <p:cNvSpPr>
            <a:spLocks noGrp="1"/>
          </p:cNvSpPr>
          <p:nvPr>
            <p:ph type="dt" idx="5"/>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534600" y="301320"/>
            <a:ext cx="9622440" cy="1262160"/>
          </a:xfrm>
          <a:prstGeom prst="rect">
            <a:avLst/>
          </a:prstGeom>
          <a:noFill/>
          <a:ln w="0">
            <a:noFill/>
          </a:ln>
        </p:spPr>
        <p:txBody>
          <a:bodyPr lIns="0" tIns="0" rIns="0" bIns="0" anchor="ctr">
            <a:noAutofit/>
          </a:bodyPr>
          <a:lstStyle/>
          <a:p>
            <a:pPr indent="0">
              <a:buNone/>
            </a:pPr>
            <a:endParaRPr lang="de-CH" sz="2410" b="0" strike="noStrike" spc="-1">
              <a:solidFill>
                <a:srgbClr val="000000"/>
              </a:solidFill>
              <a:latin typeface="Arial"/>
            </a:endParaRPr>
          </a:p>
        </p:txBody>
      </p:sp>
      <p:sp>
        <p:nvSpPr>
          <p:cNvPr id="3" name="PlaceHolder 2"/>
          <p:cNvSpPr>
            <a:spLocks noGrp="1"/>
          </p:cNvSpPr>
          <p:nvPr>
            <p:ph type="ftr" idx="3"/>
          </p:nvPr>
        </p:nvSpPr>
        <p:spPr/>
        <p:txBody>
          <a:bodyPr/>
          <a:lstStyle/>
          <a:p>
            <a:r>
              <a:t>Footer</a:t>
            </a:r>
          </a:p>
        </p:txBody>
      </p:sp>
      <p:sp>
        <p:nvSpPr>
          <p:cNvPr id="4" name="PlaceHolder 3"/>
          <p:cNvSpPr>
            <a:spLocks noGrp="1"/>
          </p:cNvSpPr>
          <p:nvPr>
            <p:ph type="sldNum" idx="4"/>
          </p:nvPr>
        </p:nvSpPr>
        <p:spPr/>
        <p:txBody>
          <a:bodyPr/>
          <a:lstStyle/>
          <a:p>
            <a:fld id="{4EB75E95-A645-4358-8665-6AD6BE80E3E5}" type="slidenum">
              <a:t>‹N°›</a:t>
            </a:fld>
            <a:endParaRPr/>
          </a:p>
        </p:txBody>
      </p:sp>
      <p:sp>
        <p:nvSpPr>
          <p:cNvPr id="5" name="PlaceHolder 4"/>
          <p:cNvSpPr>
            <a:spLocks noGrp="1"/>
          </p:cNvSpPr>
          <p:nvPr>
            <p:ph type="dt" idx="5"/>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9" name="PlaceHolder 1"/>
          <p:cNvSpPr>
            <a:spLocks noGrp="1"/>
          </p:cNvSpPr>
          <p:nvPr>
            <p:ph type="subTitle"/>
          </p:nvPr>
        </p:nvSpPr>
        <p:spPr>
          <a:xfrm>
            <a:off x="534600" y="301320"/>
            <a:ext cx="9622440" cy="5851800"/>
          </a:xfrm>
          <a:prstGeom prst="rect">
            <a:avLst/>
          </a:prstGeom>
          <a:noFill/>
          <a:ln w="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3"/>
          </p:nvPr>
        </p:nvSpPr>
        <p:spPr/>
        <p:txBody>
          <a:bodyPr/>
          <a:lstStyle/>
          <a:p>
            <a:r>
              <a:t>Footer</a:t>
            </a:r>
          </a:p>
        </p:txBody>
      </p:sp>
      <p:sp>
        <p:nvSpPr>
          <p:cNvPr id="4" name="PlaceHolder 3"/>
          <p:cNvSpPr>
            <a:spLocks noGrp="1"/>
          </p:cNvSpPr>
          <p:nvPr>
            <p:ph type="sldNum" idx="4"/>
          </p:nvPr>
        </p:nvSpPr>
        <p:spPr/>
        <p:txBody>
          <a:bodyPr/>
          <a:lstStyle/>
          <a:p>
            <a:fld id="{BA1BC6DE-0C5B-4DAF-841E-52E57D72C86C}" type="slidenum">
              <a:t>‹N°›</a:t>
            </a:fld>
            <a:endParaRPr/>
          </a:p>
        </p:txBody>
      </p:sp>
      <p:sp>
        <p:nvSpPr>
          <p:cNvPr id="5" name="PlaceHolder 4"/>
          <p:cNvSpPr>
            <a:spLocks noGrp="1"/>
          </p:cNvSpPr>
          <p:nvPr>
            <p:ph type="dt" idx="5"/>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534600" y="301320"/>
            <a:ext cx="9622440" cy="1262160"/>
          </a:xfrm>
          <a:prstGeom prst="rect">
            <a:avLst/>
          </a:prstGeom>
          <a:noFill/>
          <a:ln w="0">
            <a:noFill/>
          </a:ln>
        </p:spPr>
        <p:txBody>
          <a:bodyPr lIns="0" tIns="0" rIns="0" bIns="0" anchor="ctr">
            <a:noAutofit/>
          </a:bodyPr>
          <a:lstStyle/>
          <a:p>
            <a:pPr indent="0">
              <a:buNone/>
            </a:pPr>
            <a:endParaRPr lang="de-CH" sz="2410" b="0" strike="noStrike" spc="-1">
              <a:solidFill>
                <a:srgbClr val="000000"/>
              </a:solidFill>
              <a:latin typeface="Arial"/>
            </a:endParaRPr>
          </a:p>
        </p:txBody>
      </p:sp>
      <p:sp>
        <p:nvSpPr>
          <p:cNvPr id="61" name="PlaceHolder 2"/>
          <p:cNvSpPr>
            <a:spLocks noGrp="1"/>
          </p:cNvSpPr>
          <p:nvPr>
            <p:ph/>
          </p:nvPr>
        </p:nvSpPr>
        <p:spPr>
          <a:xfrm>
            <a:off x="534600" y="1769040"/>
            <a:ext cx="469548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62" name="PlaceHolder 3"/>
          <p:cNvSpPr>
            <a:spLocks noGrp="1"/>
          </p:cNvSpPr>
          <p:nvPr>
            <p:ph/>
          </p:nvPr>
        </p:nvSpPr>
        <p:spPr>
          <a:xfrm>
            <a:off x="5465160" y="1769040"/>
            <a:ext cx="4695480" cy="43844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63" name="PlaceHolder 4"/>
          <p:cNvSpPr>
            <a:spLocks noGrp="1"/>
          </p:cNvSpPr>
          <p:nvPr>
            <p:ph/>
          </p:nvPr>
        </p:nvSpPr>
        <p:spPr>
          <a:xfrm>
            <a:off x="534600" y="4059360"/>
            <a:ext cx="469548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6" name="PlaceHolder 5"/>
          <p:cNvSpPr>
            <a:spLocks noGrp="1"/>
          </p:cNvSpPr>
          <p:nvPr>
            <p:ph type="ftr" idx="3"/>
          </p:nvPr>
        </p:nvSpPr>
        <p:spPr/>
        <p:txBody>
          <a:bodyPr/>
          <a:lstStyle/>
          <a:p>
            <a:r>
              <a:t>Footer</a:t>
            </a:r>
          </a:p>
        </p:txBody>
      </p:sp>
      <p:sp>
        <p:nvSpPr>
          <p:cNvPr id="7" name="PlaceHolder 6"/>
          <p:cNvSpPr>
            <a:spLocks noGrp="1"/>
          </p:cNvSpPr>
          <p:nvPr>
            <p:ph type="sldNum" idx="4"/>
          </p:nvPr>
        </p:nvSpPr>
        <p:spPr/>
        <p:txBody>
          <a:bodyPr/>
          <a:lstStyle/>
          <a:p>
            <a:fld id="{793CA6FE-348B-4CFF-A807-4461CF7A84B4}" type="slidenum">
              <a:t>‹N°›</a:t>
            </a:fld>
            <a:endParaRPr/>
          </a:p>
        </p:txBody>
      </p:sp>
      <p:sp>
        <p:nvSpPr>
          <p:cNvPr id="8" name="PlaceHolder 7"/>
          <p:cNvSpPr>
            <a:spLocks noGrp="1"/>
          </p:cNvSpPr>
          <p:nvPr>
            <p:ph type="dt" idx="5"/>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534600" y="301320"/>
            <a:ext cx="9622440" cy="1262160"/>
          </a:xfrm>
          <a:prstGeom prst="rect">
            <a:avLst/>
          </a:prstGeom>
          <a:noFill/>
          <a:ln w="0">
            <a:noFill/>
          </a:ln>
        </p:spPr>
        <p:txBody>
          <a:bodyPr lIns="0" tIns="0" rIns="0" bIns="0" anchor="ctr">
            <a:noAutofit/>
          </a:bodyPr>
          <a:lstStyle/>
          <a:p>
            <a:pPr indent="0">
              <a:buNone/>
            </a:pPr>
            <a:endParaRPr lang="de-CH" sz="2410" b="0" strike="noStrike" spc="-1">
              <a:solidFill>
                <a:srgbClr val="000000"/>
              </a:solidFill>
              <a:latin typeface="Arial"/>
            </a:endParaRPr>
          </a:p>
        </p:txBody>
      </p:sp>
      <p:sp>
        <p:nvSpPr>
          <p:cNvPr id="8" name="PlaceHolder 2"/>
          <p:cNvSpPr>
            <a:spLocks noGrp="1"/>
          </p:cNvSpPr>
          <p:nvPr>
            <p:ph type="subTitle"/>
          </p:nvPr>
        </p:nvSpPr>
        <p:spPr>
          <a:xfrm>
            <a:off x="534600" y="1769040"/>
            <a:ext cx="9622440" cy="4384440"/>
          </a:xfrm>
          <a:prstGeom prst="rect">
            <a:avLst/>
          </a:prstGeom>
          <a:noFill/>
          <a:ln w="0">
            <a:noFill/>
          </a:ln>
        </p:spPr>
        <p:txBody>
          <a:bodyPr lIns="0" tIns="0" rIns="0" bIns="0" anchor="ctr">
            <a:noAutofit/>
          </a:bodyPr>
          <a:lstStyle/>
          <a:p>
            <a:pPr indent="0" algn="ctr">
              <a:buNone/>
            </a:pPr>
            <a:endParaRPr lang="fr-FR" sz="3200" b="0" strike="noStrike" spc="-1">
              <a:solidFill>
                <a:srgbClr val="000000"/>
              </a:solidFill>
              <a:latin typeface="Arial"/>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534600" y="301320"/>
            <a:ext cx="9622440" cy="1262160"/>
          </a:xfrm>
          <a:prstGeom prst="rect">
            <a:avLst/>
          </a:prstGeom>
          <a:noFill/>
          <a:ln w="0">
            <a:noFill/>
          </a:ln>
        </p:spPr>
        <p:txBody>
          <a:bodyPr lIns="0" tIns="0" rIns="0" bIns="0" anchor="ctr">
            <a:noAutofit/>
          </a:bodyPr>
          <a:lstStyle/>
          <a:p>
            <a:pPr indent="0">
              <a:buNone/>
            </a:pPr>
            <a:endParaRPr lang="de-CH" sz="2410" b="0" strike="noStrike" spc="-1">
              <a:solidFill>
                <a:srgbClr val="000000"/>
              </a:solidFill>
              <a:latin typeface="Arial"/>
            </a:endParaRPr>
          </a:p>
        </p:txBody>
      </p:sp>
      <p:sp>
        <p:nvSpPr>
          <p:cNvPr id="65" name="PlaceHolder 2"/>
          <p:cNvSpPr>
            <a:spLocks noGrp="1"/>
          </p:cNvSpPr>
          <p:nvPr>
            <p:ph/>
          </p:nvPr>
        </p:nvSpPr>
        <p:spPr>
          <a:xfrm>
            <a:off x="534600" y="1769040"/>
            <a:ext cx="4695480" cy="43844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66" name="PlaceHolder 3"/>
          <p:cNvSpPr>
            <a:spLocks noGrp="1"/>
          </p:cNvSpPr>
          <p:nvPr>
            <p:ph/>
          </p:nvPr>
        </p:nvSpPr>
        <p:spPr>
          <a:xfrm>
            <a:off x="5465160" y="1769040"/>
            <a:ext cx="469548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67" name="PlaceHolder 4"/>
          <p:cNvSpPr>
            <a:spLocks noGrp="1"/>
          </p:cNvSpPr>
          <p:nvPr>
            <p:ph/>
          </p:nvPr>
        </p:nvSpPr>
        <p:spPr>
          <a:xfrm>
            <a:off x="5465160" y="4059360"/>
            <a:ext cx="469548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6" name="PlaceHolder 5"/>
          <p:cNvSpPr>
            <a:spLocks noGrp="1"/>
          </p:cNvSpPr>
          <p:nvPr>
            <p:ph type="ftr" idx="3"/>
          </p:nvPr>
        </p:nvSpPr>
        <p:spPr/>
        <p:txBody>
          <a:bodyPr/>
          <a:lstStyle/>
          <a:p>
            <a:r>
              <a:t>Footer</a:t>
            </a:r>
          </a:p>
        </p:txBody>
      </p:sp>
      <p:sp>
        <p:nvSpPr>
          <p:cNvPr id="7" name="PlaceHolder 6"/>
          <p:cNvSpPr>
            <a:spLocks noGrp="1"/>
          </p:cNvSpPr>
          <p:nvPr>
            <p:ph type="sldNum" idx="4"/>
          </p:nvPr>
        </p:nvSpPr>
        <p:spPr/>
        <p:txBody>
          <a:bodyPr/>
          <a:lstStyle/>
          <a:p>
            <a:fld id="{B60E522E-1EEC-4766-AFC6-4E64A5929B85}" type="slidenum">
              <a:t>‹N°›</a:t>
            </a:fld>
            <a:endParaRPr/>
          </a:p>
        </p:txBody>
      </p:sp>
      <p:sp>
        <p:nvSpPr>
          <p:cNvPr id="8" name="PlaceHolder 7"/>
          <p:cNvSpPr>
            <a:spLocks noGrp="1"/>
          </p:cNvSpPr>
          <p:nvPr>
            <p:ph type="dt" idx="5"/>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534600" y="301320"/>
            <a:ext cx="9622440" cy="1262160"/>
          </a:xfrm>
          <a:prstGeom prst="rect">
            <a:avLst/>
          </a:prstGeom>
          <a:noFill/>
          <a:ln w="0">
            <a:noFill/>
          </a:ln>
        </p:spPr>
        <p:txBody>
          <a:bodyPr lIns="0" tIns="0" rIns="0" bIns="0" anchor="ctr">
            <a:noAutofit/>
          </a:bodyPr>
          <a:lstStyle/>
          <a:p>
            <a:pPr indent="0">
              <a:buNone/>
            </a:pPr>
            <a:endParaRPr lang="de-CH" sz="2410" b="0" strike="noStrike" spc="-1">
              <a:solidFill>
                <a:srgbClr val="000000"/>
              </a:solidFill>
              <a:latin typeface="Arial"/>
            </a:endParaRPr>
          </a:p>
        </p:txBody>
      </p:sp>
      <p:sp>
        <p:nvSpPr>
          <p:cNvPr id="69" name="PlaceHolder 2"/>
          <p:cNvSpPr>
            <a:spLocks noGrp="1"/>
          </p:cNvSpPr>
          <p:nvPr>
            <p:ph/>
          </p:nvPr>
        </p:nvSpPr>
        <p:spPr>
          <a:xfrm>
            <a:off x="534600" y="1769040"/>
            <a:ext cx="469548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70" name="PlaceHolder 3"/>
          <p:cNvSpPr>
            <a:spLocks noGrp="1"/>
          </p:cNvSpPr>
          <p:nvPr>
            <p:ph/>
          </p:nvPr>
        </p:nvSpPr>
        <p:spPr>
          <a:xfrm>
            <a:off x="5465160" y="1769040"/>
            <a:ext cx="469548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71" name="PlaceHolder 4"/>
          <p:cNvSpPr>
            <a:spLocks noGrp="1"/>
          </p:cNvSpPr>
          <p:nvPr>
            <p:ph/>
          </p:nvPr>
        </p:nvSpPr>
        <p:spPr>
          <a:xfrm>
            <a:off x="534600" y="4059360"/>
            <a:ext cx="962244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6" name="PlaceHolder 5"/>
          <p:cNvSpPr>
            <a:spLocks noGrp="1"/>
          </p:cNvSpPr>
          <p:nvPr>
            <p:ph type="ftr" idx="3"/>
          </p:nvPr>
        </p:nvSpPr>
        <p:spPr/>
        <p:txBody>
          <a:bodyPr/>
          <a:lstStyle/>
          <a:p>
            <a:r>
              <a:t>Footer</a:t>
            </a:r>
          </a:p>
        </p:txBody>
      </p:sp>
      <p:sp>
        <p:nvSpPr>
          <p:cNvPr id="7" name="PlaceHolder 6"/>
          <p:cNvSpPr>
            <a:spLocks noGrp="1"/>
          </p:cNvSpPr>
          <p:nvPr>
            <p:ph type="sldNum" idx="4"/>
          </p:nvPr>
        </p:nvSpPr>
        <p:spPr/>
        <p:txBody>
          <a:bodyPr/>
          <a:lstStyle/>
          <a:p>
            <a:fld id="{6EED7AFB-9FB7-4D6D-9888-EC22262AB0CB}" type="slidenum">
              <a:t>‹N°›</a:t>
            </a:fld>
            <a:endParaRPr/>
          </a:p>
        </p:txBody>
      </p:sp>
      <p:sp>
        <p:nvSpPr>
          <p:cNvPr id="8" name="PlaceHolder 7"/>
          <p:cNvSpPr>
            <a:spLocks noGrp="1"/>
          </p:cNvSpPr>
          <p:nvPr>
            <p:ph type="dt" idx="5"/>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534600" y="301320"/>
            <a:ext cx="9622440" cy="1262160"/>
          </a:xfrm>
          <a:prstGeom prst="rect">
            <a:avLst/>
          </a:prstGeom>
          <a:noFill/>
          <a:ln w="0">
            <a:noFill/>
          </a:ln>
        </p:spPr>
        <p:txBody>
          <a:bodyPr lIns="0" tIns="0" rIns="0" bIns="0" anchor="ctr">
            <a:noAutofit/>
          </a:bodyPr>
          <a:lstStyle/>
          <a:p>
            <a:pPr indent="0">
              <a:buNone/>
            </a:pPr>
            <a:endParaRPr lang="de-CH" sz="2410" b="0" strike="noStrike" spc="-1">
              <a:solidFill>
                <a:srgbClr val="000000"/>
              </a:solidFill>
              <a:latin typeface="Arial"/>
            </a:endParaRPr>
          </a:p>
        </p:txBody>
      </p:sp>
      <p:sp>
        <p:nvSpPr>
          <p:cNvPr id="73" name="PlaceHolder 2"/>
          <p:cNvSpPr>
            <a:spLocks noGrp="1"/>
          </p:cNvSpPr>
          <p:nvPr>
            <p:ph/>
          </p:nvPr>
        </p:nvSpPr>
        <p:spPr>
          <a:xfrm>
            <a:off x="534600" y="1769040"/>
            <a:ext cx="962244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74" name="PlaceHolder 3"/>
          <p:cNvSpPr>
            <a:spLocks noGrp="1"/>
          </p:cNvSpPr>
          <p:nvPr>
            <p:ph/>
          </p:nvPr>
        </p:nvSpPr>
        <p:spPr>
          <a:xfrm>
            <a:off x="534600" y="4059360"/>
            <a:ext cx="962244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5" name="PlaceHolder 4"/>
          <p:cNvSpPr>
            <a:spLocks noGrp="1"/>
          </p:cNvSpPr>
          <p:nvPr>
            <p:ph type="ftr" idx="3"/>
          </p:nvPr>
        </p:nvSpPr>
        <p:spPr/>
        <p:txBody>
          <a:bodyPr/>
          <a:lstStyle/>
          <a:p>
            <a:r>
              <a:t>Footer</a:t>
            </a:r>
          </a:p>
        </p:txBody>
      </p:sp>
      <p:sp>
        <p:nvSpPr>
          <p:cNvPr id="6" name="PlaceHolder 5"/>
          <p:cNvSpPr>
            <a:spLocks noGrp="1"/>
          </p:cNvSpPr>
          <p:nvPr>
            <p:ph type="sldNum" idx="4"/>
          </p:nvPr>
        </p:nvSpPr>
        <p:spPr/>
        <p:txBody>
          <a:bodyPr/>
          <a:lstStyle/>
          <a:p>
            <a:fld id="{4F556900-932C-43B1-8FA8-027526095EA5}" type="slidenum">
              <a:t>‹N°›</a:t>
            </a:fld>
            <a:endParaRPr/>
          </a:p>
        </p:txBody>
      </p:sp>
      <p:sp>
        <p:nvSpPr>
          <p:cNvPr id="7" name="PlaceHolder 6"/>
          <p:cNvSpPr>
            <a:spLocks noGrp="1"/>
          </p:cNvSpPr>
          <p:nvPr>
            <p:ph type="dt" idx="5"/>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534600" y="301320"/>
            <a:ext cx="9622440" cy="1262160"/>
          </a:xfrm>
          <a:prstGeom prst="rect">
            <a:avLst/>
          </a:prstGeom>
          <a:noFill/>
          <a:ln w="0">
            <a:noFill/>
          </a:ln>
        </p:spPr>
        <p:txBody>
          <a:bodyPr lIns="0" tIns="0" rIns="0" bIns="0" anchor="ctr">
            <a:noAutofit/>
          </a:bodyPr>
          <a:lstStyle/>
          <a:p>
            <a:pPr indent="0">
              <a:buNone/>
            </a:pPr>
            <a:endParaRPr lang="de-CH" sz="2410" b="0" strike="noStrike" spc="-1">
              <a:solidFill>
                <a:srgbClr val="000000"/>
              </a:solidFill>
              <a:latin typeface="Arial"/>
            </a:endParaRPr>
          </a:p>
        </p:txBody>
      </p:sp>
      <p:sp>
        <p:nvSpPr>
          <p:cNvPr id="76" name="PlaceHolder 2"/>
          <p:cNvSpPr>
            <a:spLocks noGrp="1"/>
          </p:cNvSpPr>
          <p:nvPr>
            <p:ph/>
          </p:nvPr>
        </p:nvSpPr>
        <p:spPr>
          <a:xfrm>
            <a:off x="534600" y="1769040"/>
            <a:ext cx="469548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77" name="PlaceHolder 3"/>
          <p:cNvSpPr>
            <a:spLocks noGrp="1"/>
          </p:cNvSpPr>
          <p:nvPr>
            <p:ph/>
          </p:nvPr>
        </p:nvSpPr>
        <p:spPr>
          <a:xfrm>
            <a:off x="5465160" y="1769040"/>
            <a:ext cx="469548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78" name="PlaceHolder 4"/>
          <p:cNvSpPr>
            <a:spLocks noGrp="1"/>
          </p:cNvSpPr>
          <p:nvPr>
            <p:ph/>
          </p:nvPr>
        </p:nvSpPr>
        <p:spPr>
          <a:xfrm>
            <a:off x="534600" y="4059360"/>
            <a:ext cx="469548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79" name="PlaceHolder 5"/>
          <p:cNvSpPr>
            <a:spLocks noGrp="1"/>
          </p:cNvSpPr>
          <p:nvPr>
            <p:ph/>
          </p:nvPr>
        </p:nvSpPr>
        <p:spPr>
          <a:xfrm>
            <a:off x="5465160" y="4059360"/>
            <a:ext cx="469548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7" name="PlaceHolder 6"/>
          <p:cNvSpPr>
            <a:spLocks noGrp="1"/>
          </p:cNvSpPr>
          <p:nvPr>
            <p:ph type="ftr" idx="3"/>
          </p:nvPr>
        </p:nvSpPr>
        <p:spPr/>
        <p:txBody>
          <a:bodyPr/>
          <a:lstStyle/>
          <a:p>
            <a:r>
              <a:t>Footer</a:t>
            </a:r>
          </a:p>
        </p:txBody>
      </p:sp>
      <p:sp>
        <p:nvSpPr>
          <p:cNvPr id="8" name="PlaceHolder 7"/>
          <p:cNvSpPr>
            <a:spLocks noGrp="1"/>
          </p:cNvSpPr>
          <p:nvPr>
            <p:ph type="sldNum" idx="4"/>
          </p:nvPr>
        </p:nvSpPr>
        <p:spPr/>
        <p:txBody>
          <a:bodyPr/>
          <a:lstStyle/>
          <a:p>
            <a:fld id="{DACA2C70-C6F0-4B87-AC68-6A58735DADB2}" type="slidenum">
              <a:t>‹N°›</a:t>
            </a:fld>
            <a:endParaRPr/>
          </a:p>
        </p:txBody>
      </p:sp>
      <p:sp>
        <p:nvSpPr>
          <p:cNvPr id="9" name="PlaceHolder 8"/>
          <p:cNvSpPr>
            <a:spLocks noGrp="1"/>
          </p:cNvSpPr>
          <p:nvPr>
            <p:ph type="dt" idx="5"/>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534600" y="301320"/>
            <a:ext cx="9622440" cy="1262160"/>
          </a:xfrm>
          <a:prstGeom prst="rect">
            <a:avLst/>
          </a:prstGeom>
          <a:noFill/>
          <a:ln w="0">
            <a:noFill/>
          </a:ln>
        </p:spPr>
        <p:txBody>
          <a:bodyPr lIns="0" tIns="0" rIns="0" bIns="0" anchor="ctr">
            <a:noAutofit/>
          </a:bodyPr>
          <a:lstStyle/>
          <a:p>
            <a:pPr indent="0">
              <a:buNone/>
            </a:pPr>
            <a:endParaRPr lang="de-CH" sz="2410" b="0" strike="noStrike" spc="-1">
              <a:solidFill>
                <a:srgbClr val="000000"/>
              </a:solidFill>
              <a:latin typeface="Arial"/>
            </a:endParaRPr>
          </a:p>
        </p:txBody>
      </p:sp>
      <p:sp>
        <p:nvSpPr>
          <p:cNvPr id="81" name="PlaceHolder 2"/>
          <p:cNvSpPr>
            <a:spLocks noGrp="1"/>
          </p:cNvSpPr>
          <p:nvPr>
            <p:ph/>
          </p:nvPr>
        </p:nvSpPr>
        <p:spPr>
          <a:xfrm>
            <a:off x="534600" y="1769040"/>
            <a:ext cx="309816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82" name="PlaceHolder 3"/>
          <p:cNvSpPr>
            <a:spLocks noGrp="1"/>
          </p:cNvSpPr>
          <p:nvPr>
            <p:ph/>
          </p:nvPr>
        </p:nvSpPr>
        <p:spPr>
          <a:xfrm>
            <a:off x="3787920" y="1769040"/>
            <a:ext cx="309816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83" name="PlaceHolder 4"/>
          <p:cNvSpPr>
            <a:spLocks noGrp="1"/>
          </p:cNvSpPr>
          <p:nvPr>
            <p:ph/>
          </p:nvPr>
        </p:nvSpPr>
        <p:spPr>
          <a:xfrm>
            <a:off x="7041600" y="1769040"/>
            <a:ext cx="309816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84" name="PlaceHolder 5"/>
          <p:cNvSpPr>
            <a:spLocks noGrp="1"/>
          </p:cNvSpPr>
          <p:nvPr>
            <p:ph/>
          </p:nvPr>
        </p:nvSpPr>
        <p:spPr>
          <a:xfrm>
            <a:off x="534600" y="4059360"/>
            <a:ext cx="309816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85" name="PlaceHolder 6"/>
          <p:cNvSpPr>
            <a:spLocks noGrp="1"/>
          </p:cNvSpPr>
          <p:nvPr>
            <p:ph/>
          </p:nvPr>
        </p:nvSpPr>
        <p:spPr>
          <a:xfrm>
            <a:off x="3787920" y="4059360"/>
            <a:ext cx="309816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86" name="PlaceHolder 7"/>
          <p:cNvSpPr>
            <a:spLocks noGrp="1"/>
          </p:cNvSpPr>
          <p:nvPr>
            <p:ph/>
          </p:nvPr>
        </p:nvSpPr>
        <p:spPr>
          <a:xfrm>
            <a:off x="7041600" y="4059360"/>
            <a:ext cx="309816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9" name="PlaceHolder 8"/>
          <p:cNvSpPr>
            <a:spLocks noGrp="1"/>
          </p:cNvSpPr>
          <p:nvPr>
            <p:ph type="ftr" idx="3"/>
          </p:nvPr>
        </p:nvSpPr>
        <p:spPr/>
        <p:txBody>
          <a:bodyPr/>
          <a:lstStyle/>
          <a:p>
            <a:r>
              <a:t>Footer</a:t>
            </a:r>
          </a:p>
        </p:txBody>
      </p:sp>
      <p:sp>
        <p:nvSpPr>
          <p:cNvPr id="10" name="PlaceHolder 9"/>
          <p:cNvSpPr>
            <a:spLocks noGrp="1"/>
          </p:cNvSpPr>
          <p:nvPr>
            <p:ph type="sldNum" idx="4"/>
          </p:nvPr>
        </p:nvSpPr>
        <p:spPr/>
        <p:txBody>
          <a:bodyPr/>
          <a:lstStyle/>
          <a:p>
            <a:fld id="{6B90C3E0-1069-4E06-8D92-CDCDD7A15975}" type="slidenum">
              <a:t>‹N°›</a:t>
            </a:fld>
            <a:endParaRPr/>
          </a:p>
        </p:txBody>
      </p:sp>
      <p:sp>
        <p:nvSpPr>
          <p:cNvPr id="11" name="PlaceHolder 10"/>
          <p:cNvSpPr>
            <a:spLocks noGrp="1"/>
          </p:cNvSpPr>
          <p:nvPr>
            <p:ph type="dt" idx="5"/>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0" name="PlaceHolder 1"/>
          <p:cNvSpPr>
            <a:spLocks noGrp="1"/>
          </p:cNvSpPr>
          <p:nvPr>
            <p:ph type="title"/>
          </p:nvPr>
        </p:nvSpPr>
        <p:spPr>
          <a:xfrm>
            <a:off x="534600" y="301320"/>
            <a:ext cx="9622440" cy="1262160"/>
          </a:xfrm>
          <a:prstGeom prst="rect">
            <a:avLst/>
          </a:prstGeom>
          <a:noFill/>
          <a:ln w="0">
            <a:noFill/>
          </a:ln>
        </p:spPr>
        <p:txBody>
          <a:bodyPr lIns="0" tIns="0" rIns="0" bIns="0" anchor="ctr">
            <a:noAutofit/>
          </a:bodyPr>
          <a:lstStyle/>
          <a:p>
            <a:pPr indent="0">
              <a:buNone/>
            </a:pPr>
            <a:endParaRPr lang="de-CH" sz="2410" b="0" strike="noStrike" spc="-1">
              <a:solidFill>
                <a:srgbClr val="000000"/>
              </a:solidFill>
              <a:latin typeface="Arial"/>
            </a:endParaRPr>
          </a:p>
        </p:txBody>
      </p:sp>
      <p:sp>
        <p:nvSpPr>
          <p:cNvPr id="91" name="PlaceHolder 2"/>
          <p:cNvSpPr>
            <a:spLocks noGrp="1"/>
          </p:cNvSpPr>
          <p:nvPr>
            <p:ph type="subTitle"/>
          </p:nvPr>
        </p:nvSpPr>
        <p:spPr>
          <a:xfrm>
            <a:off x="534600" y="1769040"/>
            <a:ext cx="9622440" cy="4384440"/>
          </a:xfrm>
          <a:prstGeom prst="rect">
            <a:avLst/>
          </a:prstGeom>
          <a:noFill/>
          <a:ln w="0">
            <a:noFill/>
          </a:ln>
        </p:spPr>
        <p:txBody>
          <a:bodyPr lIns="0" tIns="0" rIns="0" bIns="0" anchor="ctr">
            <a:noAutofit/>
          </a:bodyPr>
          <a:lstStyle/>
          <a:p>
            <a:pPr indent="0" algn="ctr">
              <a:buNone/>
            </a:pPr>
            <a:endParaRPr lang="fr-FR" sz="3200" b="0" strike="noStrike" spc="-1">
              <a:solidFill>
                <a:srgbClr val="000000"/>
              </a:solidFill>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534600" y="301320"/>
            <a:ext cx="9622440" cy="1262160"/>
          </a:xfrm>
          <a:prstGeom prst="rect">
            <a:avLst/>
          </a:prstGeom>
          <a:noFill/>
          <a:ln w="0">
            <a:noFill/>
          </a:ln>
        </p:spPr>
        <p:txBody>
          <a:bodyPr lIns="0" tIns="0" rIns="0" bIns="0" anchor="ctr">
            <a:noAutofit/>
          </a:bodyPr>
          <a:lstStyle/>
          <a:p>
            <a:pPr indent="0">
              <a:buNone/>
            </a:pPr>
            <a:endParaRPr lang="de-CH" sz="2410" b="0" strike="noStrike" spc="-1">
              <a:solidFill>
                <a:srgbClr val="000000"/>
              </a:solidFill>
              <a:latin typeface="Arial"/>
            </a:endParaRPr>
          </a:p>
        </p:txBody>
      </p:sp>
      <p:sp>
        <p:nvSpPr>
          <p:cNvPr id="93" name="PlaceHolder 2"/>
          <p:cNvSpPr>
            <a:spLocks noGrp="1"/>
          </p:cNvSpPr>
          <p:nvPr>
            <p:ph/>
          </p:nvPr>
        </p:nvSpPr>
        <p:spPr>
          <a:xfrm>
            <a:off x="534600" y="1769040"/>
            <a:ext cx="9622440" cy="43844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534600" y="301320"/>
            <a:ext cx="9622440" cy="1262160"/>
          </a:xfrm>
          <a:prstGeom prst="rect">
            <a:avLst/>
          </a:prstGeom>
          <a:noFill/>
          <a:ln w="0">
            <a:noFill/>
          </a:ln>
        </p:spPr>
        <p:txBody>
          <a:bodyPr lIns="0" tIns="0" rIns="0" bIns="0" anchor="ctr">
            <a:noAutofit/>
          </a:bodyPr>
          <a:lstStyle/>
          <a:p>
            <a:pPr indent="0">
              <a:buNone/>
            </a:pPr>
            <a:endParaRPr lang="de-CH" sz="2410" b="0" strike="noStrike" spc="-1">
              <a:solidFill>
                <a:srgbClr val="000000"/>
              </a:solidFill>
              <a:latin typeface="Arial"/>
            </a:endParaRPr>
          </a:p>
        </p:txBody>
      </p:sp>
      <p:sp>
        <p:nvSpPr>
          <p:cNvPr id="95" name="PlaceHolder 2"/>
          <p:cNvSpPr>
            <a:spLocks noGrp="1"/>
          </p:cNvSpPr>
          <p:nvPr>
            <p:ph/>
          </p:nvPr>
        </p:nvSpPr>
        <p:spPr>
          <a:xfrm>
            <a:off x="534600" y="1769040"/>
            <a:ext cx="4695480" cy="43844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96" name="PlaceHolder 3"/>
          <p:cNvSpPr>
            <a:spLocks noGrp="1"/>
          </p:cNvSpPr>
          <p:nvPr>
            <p:ph/>
          </p:nvPr>
        </p:nvSpPr>
        <p:spPr>
          <a:xfrm>
            <a:off x="5465160" y="1769040"/>
            <a:ext cx="4695480" cy="43844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7" name="PlaceHolder 1"/>
          <p:cNvSpPr>
            <a:spLocks noGrp="1"/>
          </p:cNvSpPr>
          <p:nvPr>
            <p:ph type="title"/>
          </p:nvPr>
        </p:nvSpPr>
        <p:spPr>
          <a:xfrm>
            <a:off x="534600" y="301320"/>
            <a:ext cx="9622440" cy="1262160"/>
          </a:xfrm>
          <a:prstGeom prst="rect">
            <a:avLst/>
          </a:prstGeom>
          <a:noFill/>
          <a:ln w="0">
            <a:noFill/>
          </a:ln>
        </p:spPr>
        <p:txBody>
          <a:bodyPr lIns="0" tIns="0" rIns="0" bIns="0" anchor="ctr">
            <a:noAutofit/>
          </a:bodyPr>
          <a:lstStyle/>
          <a:p>
            <a:pPr indent="0">
              <a:buNone/>
            </a:pPr>
            <a:endParaRPr lang="de-CH" sz="241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34600" y="301320"/>
            <a:ext cx="9622440" cy="1262160"/>
          </a:xfrm>
          <a:prstGeom prst="rect">
            <a:avLst/>
          </a:prstGeom>
          <a:noFill/>
          <a:ln w="0">
            <a:noFill/>
          </a:ln>
        </p:spPr>
        <p:txBody>
          <a:bodyPr lIns="0" tIns="0" rIns="0" bIns="0" anchor="ctr">
            <a:noAutofit/>
          </a:bodyPr>
          <a:lstStyle/>
          <a:p>
            <a:pPr indent="0">
              <a:buNone/>
            </a:pPr>
            <a:endParaRPr lang="de-CH" sz="2410" b="0" strike="noStrike" spc="-1">
              <a:solidFill>
                <a:srgbClr val="000000"/>
              </a:solidFill>
              <a:latin typeface="Arial"/>
            </a:endParaRPr>
          </a:p>
        </p:txBody>
      </p:sp>
      <p:sp>
        <p:nvSpPr>
          <p:cNvPr id="10" name="PlaceHolder 2"/>
          <p:cNvSpPr>
            <a:spLocks noGrp="1"/>
          </p:cNvSpPr>
          <p:nvPr>
            <p:ph/>
          </p:nvPr>
        </p:nvSpPr>
        <p:spPr>
          <a:xfrm>
            <a:off x="534600" y="1769040"/>
            <a:ext cx="9622440" cy="43844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8" name="PlaceHolder 1"/>
          <p:cNvSpPr>
            <a:spLocks noGrp="1"/>
          </p:cNvSpPr>
          <p:nvPr>
            <p:ph type="subTitle"/>
          </p:nvPr>
        </p:nvSpPr>
        <p:spPr>
          <a:xfrm>
            <a:off x="534600" y="301320"/>
            <a:ext cx="9622440" cy="5851800"/>
          </a:xfrm>
          <a:prstGeom prst="rect">
            <a:avLst/>
          </a:prstGeom>
          <a:noFill/>
          <a:ln w="0">
            <a:noFill/>
          </a:ln>
        </p:spPr>
        <p:txBody>
          <a:bodyPr lIns="0" tIns="0" rIns="0" bIns="0" anchor="ctr">
            <a:noAutofit/>
          </a:bodyPr>
          <a:lstStyle/>
          <a:p>
            <a:pPr algn="ctr"/>
            <a:endParaRPr lang="fr-FR" sz="3200" b="0" strike="noStrike" spc="-1">
              <a:solidFill>
                <a:srgbClr val="000000"/>
              </a:solidFill>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534600" y="301320"/>
            <a:ext cx="9622440" cy="1262160"/>
          </a:xfrm>
          <a:prstGeom prst="rect">
            <a:avLst/>
          </a:prstGeom>
          <a:noFill/>
          <a:ln w="0">
            <a:noFill/>
          </a:ln>
        </p:spPr>
        <p:txBody>
          <a:bodyPr lIns="0" tIns="0" rIns="0" bIns="0" anchor="ctr">
            <a:noAutofit/>
          </a:bodyPr>
          <a:lstStyle/>
          <a:p>
            <a:pPr indent="0">
              <a:buNone/>
            </a:pPr>
            <a:endParaRPr lang="de-CH" sz="2410" b="0" strike="noStrike" spc="-1">
              <a:solidFill>
                <a:srgbClr val="000000"/>
              </a:solidFill>
              <a:latin typeface="Arial"/>
            </a:endParaRPr>
          </a:p>
        </p:txBody>
      </p:sp>
      <p:sp>
        <p:nvSpPr>
          <p:cNvPr id="100" name="PlaceHolder 2"/>
          <p:cNvSpPr>
            <a:spLocks noGrp="1"/>
          </p:cNvSpPr>
          <p:nvPr>
            <p:ph/>
          </p:nvPr>
        </p:nvSpPr>
        <p:spPr>
          <a:xfrm>
            <a:off x="534600" y="1769040"/>
            <a:ext cx="469548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101" name="PlaceHolder 3"/>
          <p:cNvSpPr>
            <a:spLocks noGrp="1"/>
          </p:cNvSpPr>
          <p:nvPr>
            <p:ph/>
          </p:nvPr>
        </p:nvSpPr>
        <p:spPr>
          <a:xfrm>
            <a:off x="5465160" y="1769040"/>
            <a:ext cx="4695480" cy="43844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102" name="PlaceHolder 4"/>
          <p:cNvSpPr>
            <a:spLocks noGrp="1"/>
          </p:cNvSpPr>
          <p:nvPr>
            <p:ph/>
          </p:nvPr>
        </p:nvSpPr>
        <p:spPr>
          <a:xfrm>
            <a:off x="534600" y="4059360"/>
            <a:ext cx="469548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534600" y="301320"/>
            <a:ext cx="9622440" cy="1262160"/>
          </a:xfrm>
          <a:prstGeom prst="rect">
            <a:avLst/>
          </a:prstGeom>
          <a:noFill/>
          <a:ln w="0">
            <a:noFill/>
          </a:ln>
        </p:spPr>
        <p:txBody>
          <a:bodyPr lIns="0" tIns="0" rIns="0" bIns="0" anchor="ctr">
            <a:noAutofit/>
          </a:bodyPr>
          <a:lstStyle/>
          <a:p>
            <a:pPr indent="0">
              <a:buNone/>
            </a:pPr>
            <a:endParaRPr lang="de-CH" sz="2410" b="0" strike="noStrike" spc="-1">
              <a:solidFill>
                <a:srgbClr val="000000"/>
              </a:solidFill>
              <a:latin typeface="Arial"/>
            </a:endParaRPr>
          </a:p>
        </p:txBody>
      </p:sp>
      <p:sp>
        <p:nvSpPr>
          <p:cNvPr id="104" name="PlaceHolder 2"/>
          <p:cNvSpPr>
            <a:spLocks noGrp="1"/>
          </p:cNvSpPr>
          <p:nvPr>
            <p:ph/>
          </p:nvPr>
        </p:nvSpPr>
        <p:spPr>
          <a:xfrm>
            <a:off x="534600" y="1769040"/>
            <a:ext cx="4695480" cy="43844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105" name="PlaceHolder 3"/>
          <p:cNvSpPr>
            <a:spLocks noGrp="1"/>
          </p:cNvSpPr>
          <p:nvPr>
            <p:ph/>
          </p:nvPr>
        </p:nvSpPr>
        <p:spPr>
          <a:xfrm>
            <a:off x="5465160" y="1769040"/>
            <a:ext cx="469548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106" name="PlaceHolder 4"/>
          <p:cNvSpPr>
            <a:spLocks noGrp="1"/>
          </p:cNvSpPr>
          <p:nvPr>
            <p:ph/>
          </p:nvPr>
        </p:nvSpPr>
        <p:spPr>
          <a:xfrm>
            <a:off x="5465160" y="4059360"/>
            <a:ext cx="469548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534600" y="301320"/>
            <a:ext cx="9622440" cy="1262160"/>
          </a:xfrm>
          <a:prstGeom prst="rect">
            <a:avLst/>
          </a:prstGeom>
          <a:noFill/>
          <a:ln w="0">
            <a:noFill/>
          </a:ln>
        </p:spPr>
        <p:txBody>
          <a:bodyPr lIns="0" tIns="0" rIns="0" bIns="0" anchor="ctr">
            <a:noAutofit/>
          </a:bodyPr>
          <a:lstStyle/>
          <a:p>
            <a:pPr indent="0">
              <a:buNone/>
            </a:pPr>
            <a:endParaRPr lang="de-CH" sz="2410" b="0" strike="noStrike" spc="-1">
              <a:solidFill>
                <a:srgbClr val="000000"/>
              </a:solidFill>
              <a:latin typeface="Arial"/>
            </a:endParaRPr>
          </a:p>
        </p:txBody>
      </p:sp>
      <p:sp>
        <p:nvSpPr>
          <p:cNvPr id="108" name="PlaceHolder 2"/>
          <p:cNvSpPr>
            <a:spLocks noGrp="1"/>
          </p:cNvSpPr>
          <p:nvPr>
            <p:ph/>
          </p:nvPr>
        </p:nvSpPr>
        <p:spPr>
          <a:xfrm>
            <a:off x="534600" y="1769040"/>
            <a:ext cx="469548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109" name="PlaceHolder 3"/>
          <p:cNvSpPr>
            <a:spLocks noGrp="1"/>
          </p:cNvSpPr>
          <p:nvPr>
            <p:ph/>
          </p:nvPr>
        </p:nvSpPr>
        <p:spPr>
          <a:xfrm>
            <a:off x="5465160" y="1769040"/>
            <a:ext cx="469548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110" name="PlaceHolder 4"/>
          <p:cNvSpPr>
            <a:spLocks noGrp="1"/>
          </p:cNvSpPr>
          <p:nvPr>
            <p:ph/>
          </p:nvPr>
        </p:nvSpPr>
        <p:spPr>
          <a:xfrm>
            <a:off x="534600" y="4059360"/>
            <a:ext cx="962244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534600" y="301320"/>
            <a:ext cx="9622440" cy="1262160"/>
          </a:xfrm>
          <a:prstGeom prst="rect">
            <a:avLst/>
          </a:prstGeom>
          <a:noFill/>
          <a:ln w="0">
            <a:noFill/>
          </a:ln>
        </p:spPr>
        <p:txBody>
          <a:bodyPr lIns="0" tIns="0" rIns="0" bIns="0" anchor="ctr">
            <a:noAutofit/>
          </a:bodyPr>
          <a:lstStyle/>
          <a:p>
            <a:pPr indent="0">
              <a:buNone/>
            </a:pPr>
            <a:endParaRPr lang="de-CH" sz="2410" b="0" strike="noStrike" spc="-1">
              <a:solidFill>
                <a:srgbClr val="000000"/>
              </a:solidFill>
              <a:latin typeface="Arial"/>
            </a:endParaRPr>
          </a:p>
        </p:txBody>
      </p:sp>
      <p:sp>
        <p:nvSpPr>
          <p:cNvPr id="112" name="PlaceHolder 2"/>
          <p:cNvSpPr>
            <a:spLocks noGrp="1"/>
          </p:cNvSpPr>
          <p:nvPr>
            <p:ph/>
          </p:nvPr>
        </p:nvSpPr>
        <p:spPr>
          <a:xfrm>
            <a:off x="534600" y="1769040"/>
            <a:ext cx="962244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113" name="PlaceHolder 3"/>
          <p:cNvSpPr>
            <a:spLocks noGrp="1"/>
          </p:cNvSpPr>
          <p:nvPr>
            <p:ph/>
          </p:nvPr>
        </p:nvSpPr>
        <p:spPr>
          <a:xfrm>
            <a:off x="534600" y="4059360"/>
            <a:ext cx="962244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534600" y="301320"/>
            <a:ext cx="9622440" cy="1262160"/>
          </a:xfrm>
          <a:prstGeom prst="rect">
            <a:avLst/>
          </a:prstGeom>
          <a:noFill/>
          <a:ln w="0">
            <a:noFill/>
          </a:ln>
        </p:spPr>
        <p:txBody>
          <a:bodyPr lIns="0" tIns="0" rIns="0" bIns="0" anchor="ctr">
            <a:noAutofit/>
          </a:bodyPr>
          <a:lstStyle/>
          <a:p>
            <a:pPr indent="0">
              <a:buNone/>
            </a:pPr>
            <a:endParaRPr lang="de-CH" sz="2410" b="0" strike="noStrike" spc="-1">
              <a:solidFill>
                <a:srgbClr val="000000"/>
              </a:solidFill>
              <a:latin typeface="Arial"/>
            </a:endParaRPr>
          </a:p>
        </p:txBody>
      </p:sp>
      <p:sp>
        <p:nvSpPr>
          <p:cNvPr id="115" name="PlaceHolder 2"/>
          <p:cNvSpPr>
            <a:spLocks noGrp="1"/>
          </p:cNvSpPr>
          <p:nvPr>
            <p:ph/>
          </p:nvPr>
        </p:nvSpPr>
        <p:spPr>
          <a:xfrm>
            <a:off x="534600" y="1769040"/>
            <a:ext cx="469548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116" name="PlaceHolder 3"/>
          <p:cNvSpPr>
            <a:spLocks noGrp="1"/>
          </p:cNvSpPr>
          <p:nvPr>
            <p:ph/>
          </p:nvPr>
        </p:nvSpPr>
        <p:spPr>
          <a:xfrm>
            <a:off x="5465160" y="1769040"/>
            <a:ext cx="469548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117" name="PlaceHolder 4"/>
          <p:cNvSpPr>
            <a:spLocks noGrp="1"/>
          </p:cNvSpPr>
          <p:nvPr>
            <p:ph/>
          </p:nvPr>
        </p:nvSpPr>
        <p:spPr>
          <a:xfrm>
            <a:off x="534600" y="4059360"/>
            <a:ext cx="469548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118" name="PlaceHolder 5"/>
          <p:cNvSpPr>
            <a:spLocks noGrp="1"/>
          </p:cNvSpPr>
          <p:nvPr>
            <p:ph/>
          </p:nvPr>
        </p:nvSpPr>
        <p:spPr>
          <a:xfrm>
            <a:off x="5465160" y="4059360"/>
            <a:ext cx="469548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534600" y="301320"/>
            <a:ext cx="9622440" cy="1262160"/>
          </a:xfrm>
          <a:prstGeom prst="rect">
            <a:avLst/>
          </a:prstGeom>
          <a:noFill/>
          <a:ln w="0">
            <a:noFill/>
          </a:ln>
        </p:spPr>
        <p:txBody>
          <a:bodyPr lIns="0" tIns="0" rIns="0" bIns="0" anchor="ctr">
            <a:noAutofit/>
          </a:bodyPr>
          <a:lstStyle/>
          <a:p>
            <a:pPr indent="0">
              <a:buNone/>
            </a:pPr>
            <a:endParaRPr lang="de-CH" sz="2410" b="0" strike="noStrike" spc="-1">
              <a:solidFill>
                <a:srgbClr val="000000"/>
              </a:solidFill>
              <a:latin typeface="Arial"/>
            </a:endParaRPr>
          </a:p>
        </p:txBody>
      </p:sp>
      <p:sp>
        <p:nvSpPr>
          <p:cNvPr id="120" name="PlaceHolder 2"/>
          <p:cNvSpPr>
            <a:spLocks noGrp="1"/>
          </p:cNvSpPr>
          <p:nvPr>
            <p:ph/>
          </p:nvPr>
        </p:nvSpPr>
        <p:spPr>
          <a:xfrm>
            <a:off x="534600" y="1769040"/>
            <a:ext cx="309816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121" name="PlaceHolder 3"/>
          <p:cNvSpPr>
            <a:spLocks noGrp="1"/>
          </p:cNvSpPr>
          <p:nvPr>
            <p:ph/>
          </p:nvPr>
        </p:nvSpPr>
        <p:spPr>
          <a:xfrm>
            <a:off x="3787920" y="1769040"/>
            <a:ext cx="309816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122" name="PlaceHolder 4"/>
          <p:cNvSpPr>
            <a:spLocks noGrp="1"/>
          </p:cNvSpPr>
          <p:nvPr>
            <p:ph/>
          </p:nvPr>
        </p:nvSpPr>
        <p:spPr>
          <a:xfrm>
            <a:off x="7041600" y="1769040"/>
            <a:ext cx="309816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123" name="PlaceHolder 5"/>
          <p:cNvSpPr>
            <a:spLocks noGrp="1"/>
          </p:cNvSpPr>
          <p:nvPr>
            <p:ph/>
          </p:nvPr>
        </p:nvSpPr>
        <p:spPr>
          <a:xfrm>
            <a:off x="534600" y="4059360"/>
            <a:ext cx="309816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124" name="PlaceHolder 6"/>
          <p:cNvSpPr>
            <a:spLocks noGrp="1"/>
          </p:cNvSpPr>
          <p:nvPr>
            <p:ph/>
          </p:nvPr>
        </p:nvSpPr>
        <p:spPr>
          <a:xfrm>
            <a:off x="3787920" y="4059360"/>
            <a:ext cx="309816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125" name="PlaceHolder 7"/>
          <p:cNvSpPr>
            <a:spLocks noGrp="1"/>
          </p:cNvSpPr>
          <p:nvPr>
            <p:ph/>
          </p:nvPr>
        </p:nvSpPr>
        <p:spPr>
          <a:xfrm>
            <a:off x="7041600" y="4059360"/>
            <a:ext cx="309816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34600" y="301320"/>
            <a:ext cx="9622440" cy="1262160"/>
          </a:xfrm>
          <a:prstGeom prst="rect">
            <a:avLst/>
          </a:prstGeom>
          <a:noFill/>
          <a:ln w="0">
            <a:noFill/>
          </a:ln>
        </p:spPr>
        <p:txBody>
          <a:bodyPr lIns="0" tIns="0" rIns="0" bIns="0" anchor="ctr">
            <a:noAutofit/>
          </a:bodyPr>
          <a:lstStyle/>
          <a:p>
            <a:pPr indent="0">
              <a:buNone/>
            </a:pPr>
            <a:endParaRPr lang="de-CH" sz="2410" b="0" strike="noStrike" spc="-1">
              <a:solidFill>
                <a:srgbClr val="000000"/>
              </a:solidFill>
              <a:latin typeface="Arial"/>
            </a:endParaRPr>
          </a:p>
        </p:txBody>
      </p:sp>
      <p:sp>
        <p:nvSpPr>
          <p:cNvPr id="12" name="PlaceHolder 2"/>
          <p:cNvSpPr>
            <a:spLocks noGrp="1"/>
          </p:cNvSpPr>
          <p:nvPr>
            <p:ph/>
          </p:nvPr>
        </p:nvSpPr>
        <p:spPr>
          <a:xfrm>
            <a:off x="534600" y="1769040"/>
            <a:ext cx="4695480" cy="43844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13" name="PlaceHolder 3"/>
          <p:cNvSpPr>
            <a:spLocks noGrp="1"/>
          </p:cNvSpPr>
          <p:nvPr>
            <p:ph/>
          </p:nvPr>
        </p:nvSpPr>
        <p:spPr>
          <a:xfrm>
            <a:off x="5465160" y="1769040"/>
            <a:ext cx="4695480" cy="43844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534600" y="301320"/>
            <a:ext cx="9622440" cy="1262160"/>
          </a:xfrm>
          <a:prstGeom prst="rect">
            <a:avLst/>
          </a:prstGeom>
          <a:noFill/>
          <a:ln w="0">
            <a:noFill/>
          </a:ln>
        </p:spPr>
        <p:txBody>
          <a:bodyPr lIns="0" tIns="0" rIns="0" bIns="0" anchor="ctr">
            <a:noAutofit/>
          </a:bodyPr>
          <a:lstStyle/>
          <a:p>
            <a:pPr indent="0">
              <a:buNone/>
            </a:pPr>
            <a:endParaRPr lang="de-CH" sz="2410" b="0" strike="noStrike" spc="-1">
              <a:solidFill>
                <a:srgbClr val="000000"/>
              </a:solidFill>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534600" y="301320"/>
            <a:ext cx="9622440" cy="5851800"/>
          </a:xfrm>
          <a:prstGeom prst="rect">
            <a:avLst/>
          </a:prstGeom>
          <a:noFill/>
          <a:ln w="0">
            <a:noFill/>
          </a:ln>
        </p:spPr>
        <p:txBody>
          <a:bodyPr lIns="0" tIns="0" rIns="0" bIns="0" anchor="ctr">
            <a:noAutofit/>
          </a:bodyPr>
          <a:lstStyle/>
          <a:p>
            <a:pPr algn="ctr"/>
            <a:endParaRPr lang="fr-FR" sz="3200" b="0" strike="noStrike" spc="-1">
              <a:solidFill>
                <a:srgbClr val="000000"/>
              </a:solidFill>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534600" y="301320"/>
            <a:ext cx="9622440" cy="1262160"/>
          </a:xfrm>
          <a:prstGeom prst="rect">
            <a:avLst/>
          </a:prstGeom>
          <a:noFill/>
          <a:ln w="0">
            <a:noFill/>
          </a:ln>
        </p:spPr>
        <p:txBody>
          <a:bodyPr lIns="0" tIns="0" rIns="0" bIns="0" anchor="ctr">
            <a:noAutofit/>
          </a:bodyPr>
          <a:lstStyle/>
          <a:p>
            <a:pPr indent="0">
              <a:buNone/>
            </a:pPr>
            <a:endParaRPr lang="de-CH" sz="2410" b="0" strike="noStrike" spc="-1">
              <a:solidFill>
                <a:srgbClr val="000000"/>
              </a:solidFill>
              <a:latin typeface="Arial"/>
            </a:endParaRPr>
          </a:p>
        </p:txBody>
      </p:sp>
      <p:sp>
        <p:nvSpPr>
          <p:cNvPr id="17" name="PlaceHolder 2"/>
          <p:cNvSpPr>
            <a:spLocks noGrp="1"/>
          </p:cNvSpPr>
          <p:nvPr>
            <p:ph/>
          </p:nvPr>
        </p:nvSpPr>
        <p:spPr>
          <a:xfrm>
            <a:off x="534600" y="1769040"/>
            <a:ext cx="469548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18" name="PlaceHolder 3"/>
          <p:cNvSpPr>
            <a:spLocks noGrp="1"/>
          </p:cNvSpPr>
          <p:nvPr>
            <p:ph/>
          </p:nvPr>
        </p:nvSpPr>
        <p:spPr>
          <a:xfrm>
            <a:off x="5465160" y="1769040"/>
            <a:ext cx="4695480" cy="43844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19" name="PlaceHolder 4"/>
          <p:cNvSpPr>
            <a:spLocks noGrp="1"/>
          </p:cNvSpPr>
          <p:nvPr>
            <p:ph/>
          </p:nvPr>
        </p:nvSpPr>
        <p:spPr>
          <a:xfrm>
            <a:off x="534600" y="4059360"/>
            <a:ext cx="469548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534600" y="301320"/>
            <a:ext cx="9622440" cy="1262160"/>
          </a:xfrm>
          <a:prstGeom prst="rect">
            <a:avLst/>
          </a:prstGeom>
          <a:noFill/>
          <a:ln w="0">
            <a:noFill/>
          </a:ln>
        </p:spPr>
        <p:txBody>
          <a:bodyPr lIns="0" tIns="0" rIns="0" bIns="0" anchor="ctr">
            <a:noAutofit/>
          </a:bodyPr>
          <a:lstStyle/>
          <a:p>
            <a:pPr indent="0">
              <a:buNone/>
            </a:pPr>
            <a:endParaRPr lang="de-CH" sz="2410" b="0" strike="noStrike" spc="-1">
              <a:solidFill>
                <a:srgbClr val="000000"/>
              </a:solidFill>
              <a:latin typeface="Arial"/>
            </a:endParaRPr>
          </a:p>
        </p:txBody>
      </p:sp>
      <p:sp>
        <p:nvSpPr>
          <p:cNvPr id="21" name="PlaceHolder 2"/>
          <p:cNvSpPr>
            <a:spLocks noGrp="1"/>
          </p:cNvSpPr>
          <p:nvPr>
            <p:ph/>
          </p:nvPr>
        </p:nvSpPr>
        <p:spPr>
          <a:xfrm>
            <a:off x="534600" y="1769040"/>
            <a:ext cx="4695480" cy="43844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22" name="PlaceHolder 3"/>
          <p:cNvSpPr>
            <a:spLocks noGrp="1"/>
          </p:cNvSpPr>
          <p:nvPr>
            <p:ph/>
          </p:nvPr>
        </p:nvSpPr>
        <p:spPr>
          <a:xfrm>
            <a:off x="5465160" y="1769040"/>
            <a:ext cx="469548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23" name="PlaceHolder 4"/>
          <p:cNvSpPr>
            <a:spLocks noGrp="1"/>
          </p:cNvSpPr>
          <p:nvPr>
            <p:ph/>
          </p:nvPr>
        </p:nvSpPr>
        <p:spPr>
          <a:xfrm>
            <a:off x="5465160" y="4059360"/>
            <a:ext cx="469548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534600" y="301320"/>
            <a:ext cx="9622440" cy="1262160"/>
          </a:xfrm>
          <a:prstGeom prst="rect">
            <a:avLst/>
          </a:prstGeom>
          <a:noFill/>
          <a:ln w="0">
            <a:noFill/>
          </a:ln>
        </p:spPr>
        <p:txBody>
          <a:bodyPr lIns="0" tIns="0" rIns="0" bIns="0" anchor="ctr">
            <a:noAutofit/>
          </a:bodyPr>
          <a:lstStyle/>
          <a:p>
            <a:pPr indent="0">
              <a:buNone/>
            </a:pPr>
            <a:endParaRPr lang="de-CH" sz="2410" b="0" strike="noStrike" spc="-1">
              <a:solidFill>
                <a:srgbClr val="000000"/>
              </a:solidFill>
              <a:latin typeface="Arial"/>
            </a:endParaRPr>
          </a:p>
        </p:txBody>
      </p:sp>
      <p:sp>
        <p:nvSpPr>
          <p:cNvPr id="25" name="PlaceHolder 2"/>
          <p:cNvSpPr>
            <a:spLocks noGrp="1"/>
          </p:cNvSpPr>
          <p:nvPr>
            <p:ph/>
          </p:nvPr>
        </p:nvSpPr>
        <p:spPr>
          <a:xfrm>
            <a:off x="534600" y="1769040"/>
            <a:ext cx="469548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26" name="PlaceHolder 3"/>
          <p:cNvSpPr>
            <a:spLocks noGrp="1"/>
          </p:cNvSpPr>
          <p:nvPr>
            <p:ph/>
          </p:nvPr>
        </p:nvSpPr>
        <p:spPr>
          <a:xfrm>
            <a:off x="5465160" y="1769040"/>
            <a:ext cx="469548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27" name="PlaceHolder 4"/>
          <p:cNvSpPr>
            <a:spLocks noGrp="1"/>
          </p:cNvSpPr>
          <p:nvPr>
            <p:ph/>
          </p:nvPr>
        </p:nvSpPr>
        <p:spPr>
          <a:xfrm>
            <a:off x="534600" y="4059360"/>
            <a:ext cx="9622440" cy="2091240"/>
          </a:xfrm>
          <a:prstGeom prst="rect">
            <a:avLst/>
          </a:prstGeom>
          <a:noFill/>
          <a:ln w="0">
            <a:noFill/>
          </a:ln>
        </p:spPr>
        <p:txBody>
          <a:bodyPr lIns="0" tIns="0" rIns="0" bIns="0" anchor="t">
            <a:normAutofit/>
          </a:bodyPr>
          <a:lstStyle/>
          <a:p>
            <a:pPr indent="0">
              <a:spcBef>
                <a:spcPts val="1417"/>
              </a:spcBef>
              <a:buNone/>
            </a:pPr>
            <a:endParaRPr lang="de-CH" sz="2100" b="0" strike="noStrike" spc="-1">
              <a:solidFill>
                <a:srgbClr val="000000"/>
              </a:solidFill>
              <a:latin typeface="Arial"/>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PlaceHolder 1"/>
          <p:cNvSpPr>
            <a:spLocks noGrp="1"/>
          </p:cNvSpPr>
          <p:nvPr>
            <p:ph type="title"/>
          </p:nvPr>
        </p:nvSpPr>
        <p:spPr>
          <a:xfrm>
            <a:off x="649080" y="3168000"/>
            <a:ext cx="9164880" cy="1296000"/>
          </a:xfrm>
          <a:prstGeom prst="rect">
            <a:avLst/>
          </a:prstGeom>
          <a:noFill/>
          <a:ln w="0">
            <a:noFill/>
          </a:ln>
        </p:spPr>
        <p:txBody>
          <a:bodyPr lIns="0" tIns="0" rIns="0" bIns="0" anchor="ctr">
            <a:noAutofit/>
          </a:bodyPr>
          <a:lstStyle/>
          <a:p>
            <a:pPr indent="0">
              <a:buNone/>
            </a:pPr>
            <a:r>
              <a:rPr lang="fr-FR" sz="3200" b="1" strike="noStrike" spc="-1">
                <a:solidFill>
                  <a:srgbClr val="000000"/>
                </a:solidFill>
                <a:latin typeface="Arial"/>
              </a:rPr>
              <a:t>Feu clic per a editar el format del text del títol</a:t>
            </a:r>
          </a:p>
        </p:txBody>
      </p:sp>
      <p:sp>
        <p:nvSpPr>
          <p:cNvPr id="8" name="PlaceHolder 2"/>
          <p:cNvSpPr>
            <a:spLocks noGrp="1"/>
          </p:cNvSpPr>
          <p:nvPr>
            <p:ph type="body"/>
          </p:nvPr>
        </p:nvSpPr>
        <p:spPr>
          <a:xfrm>
            <a:off x="11382840" y="2832120"/>
            <a:ext cx="5805720" cy="386100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3200" b="0" strike="noStrike" spc="-1">
                <a:solidFill>
                  <a:srgbClr val="000000"/>
                </a:solidFill>
                <a:latin typeface="Arial"/>
              </a:rPr>
              <a:t>Feu clic per a editar el format del text de l'esquema</a:t>
            </a:r>
          </a:p>
          <a:p>
            <a:pPr marL="864000" lvl="1" indent="-324000">
              <a:spcBef>
                <a:spcPts val="1134"/>
              </a:spcBef>
              <a:buClr>
                <a:srgbClr val="000000"/>
              </a:buClr>
              <a:buSzPct val="75000"/>
              <a:buFont typeface="Symbol" charset="2"/>
              <a:buChar char=""/>
            </a:pPr>
            <a:r>
              <a:rPr lang="fr-FR" sz="2800" b="0" strike="noStrike" spc="-1">
                <a:solidFill>
                  <a:srgbClr val="000000"/>
                </a:solidFill>
                <a:latin typeface="Arial"/>
              </a:rPr>
              <a:t>Segon nivell de l'esquema</a:t>
            </a:r>
          </a:p>
          <a:p>
            <a:pPr marL="1296000" lvl="2" indent="-288000">
              <a:spcBef>
                <a:spcPts val="850"/>
              </a:spcBef>
              <a:buClr>
                <a:srgbClr val="000000"/>
              </a:buClr>
              <a:buSzPct val="45000"/>
              <a:buFont typeface="Wingdings" charset="2"/>
              <a:buChar char=""/>
            </a:pPr>
            <a:r>
              <a:rPr lang="fr-FR" sz="2400" b="0" strike="noStrike" spc="-1">
                <a:solidFill>
                  <a:srgbClr val="000000"/>
                </a:solidFill>
                <a:latin typeface="Arial"/>
              </a:rPr>
              <a:t>Tercer nivell de l'esquema</a:t>
            </a:r>
          </a:p>
          <a:p>
            <a:pPr marL="1728000" lvl="3" indent="-216000">
              <a:spcBef>
                <a:spcPts val="567"/>
              </a:spcBef>
              <a:buClr>
                <a:srgbClr val="000000"/>
              </a:buClr>
              <a:buSzPct val="75000"/>
              <a:buFont typeface="Symbol" charset="2"/>
              <a:buChar char=""/>
            </a:pPr>
            <a:r>
              <a:rPr lang="fr-FR" sz="2000" b="0" strike="noStrike" spc="-1">
                <a:solidFill>
                  <a:srgbClr val="000000"/>
                </a:solidFill>
                <a:latin typeface="Arial"/>
              </a:rPr>
              <a:t>Quart nivell de l'esquema</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Cinquè nivell de l'esquema</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Sisè nivell de l'esquema</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Setè nivell de l'esquema</a:t>
            </a:r>
          </a:p>
        </p:txBody>
      </p:sp>
      <p:sp>
        <p:nvSpPr>
          <p:cNvPr id="2" name="PlaceHolder 3"/>
          <p:cNvSpPr>
            <a:spLocks noGrp="1"/>
          </p:cNvSpPr>
          <p:nvPr>
            <p:ph type="dt" idx="1"/>
          </p:nvPr>
        </p:nvSpPr>
        <p:spPr>
          <a:xfrm>
            <a:off x="534600" y="7128000"/>
            <a:ext cx="2490840" cy="280440"/>
          </a:xfrm>
          <a:prstGeom prst="rect">
            <a:avLst/>
          </a:prstGeom>
          <a:noFill/>
          <a:ln w="0">
            <a:noFill/>
          </a:ln>
        </p:spPr>
        <p:txBody>
          <a:bodyPr lIns="0" tIns="0" rIns="0" bIns="0" anchor="t">
            <a:noAutofit/>
          </a:bodyPr>
          <a:lstStyle>
            <a:lvl1pPr indent="0">
              <a:buNone/>
              <a:defRPr lang="fr-FR" sz="1400" b="0" strike="noStrike" spc="-1">
                <a:solidFill>
                  <a:srgbClr val="000000"/>
                </a:solidFill>
                <a:latin typeface="Times New Roman"/>
              </a:defRPr>
            </a:lvl1pPr>
          </a:lstStyle>
          <a:p>
            <a:pPr indent="0">
              <a:buNone/>
            </a:pPr>
            <a:r>
              <a:rPr lang="fr-FR" sz="1400" b="0" strike="noStrike" spc="-1">
                <a:solidFill>
                  <a:srgbClr val="000000"/>
                </a:solidFill>
                <a:latin typeface="Times New Roman"/>
              </a:rPr>
              <a:t>&lt;data/hora&gt;</a:t>
            </a:r>
            <a:endParaRPr lang="fr-FR" sz="1400" b="0" strike="noStrike" spc="-1">
              <a:solidFill>
                <a:srgbClr val="3465A4"/>
              </a:solidFill>
              <a:latin typeface="Times New Roman"/>
            </a:endParaRPr>
          </a:p>
        </p:txBody>
      </p:sp>
      <p:sp>
        <p:nvSpPr>
          <p:cNvPr id="3" name="PlaceHolder 4"/>
          <p:cNvSpPr>
            <a:spLocks noGrp="1"/>
          </p:cNvSpPr>
          <p:nvPr>
            <p:ph type="ftr" idx="2"/>
          </p:nvPr>
        </p:nvSpPr>
        <p:spPr>
          <a:xfrm>
            <a:off x="3436200" y="7128000"/>
            <a:ext cx="7026120" cy="280440"/>
          </a:xfrm>
          <a:prstGeom prst="rect">
            <a:avLst/>
          </a:prstGeom>
          <a:noFill/>
          <a:ln w="0">
            <a:noFill/>
          </a:ln>
        </p:spPr>
        <p:txBody>
          <a:bodyPr lIns="0" tIns="0" rIns="0" bIns="0" anchor="t">
            <a:noAutofit/>
          </a:bodyPr>
          <a:lstStyle>
            <a:lvl1pPr indent="0" algn="ctr">
              <a:buNone/>
              <a:defRPr lang="fr-FR" sz="1400" b="0" strike="noStrike" spc="-1">
                <a:solidFill>
                  <a:srgbClr val="000000"/>
                </a:solidFill>
                <a:latin typeface="Times New Roman"/>
              </a:defRPr>
            </a:lvl1pPr>
          </a:lstStyle>
          <a:p>
            <a:pPr indent="0" algn="ctr">
              <a:buNone/>
            </a:pPr>
            <a:r>
              <a:rPr lang="fr-FR" sz="1400" b="0" strike="noStrike" spc="-1">
                <a:solidFill>
                  <a:srgbClr val="000000"/>
                </a:solidFill>
                <a:latin typeface="Times New Roman"/>
              </a:rPr>
              <a:t>&lt;peu de pàgina&gt;</a:t>
            </a:r>
          </a:p>
        </p:txBody>
      </p:sp>
      <p:pic>
        <p:nvPicPr>
          <p:cNvPr id="4" name="Image 3"/>
          <p:cNvPicPr/>
          <p:nvPr/>
        </p:nvPicPr>
        <p:blipFill>
          <a:blip r:embed="rId14"/>
          <a:stretch/>
        </p:blipFill>
        <p:spPr>
          <a:xfrm>
            <a:off x="1933200" y="252000"/>
            <a:ext cx="992880" cy="936000"/>
          </a:xfrm>
          <a:prstGeom prst="rect">
            <a:avLst/>
          </a:prstGeom>
          <a:ln w="0">
            <a:noFill/>
          </a:ln>
        </p:spPr>
      </p:pic>
      <p:pic>
        <p:nvPicPr>
          <p:cNvPr id="5" name="Image 4"/>
          <p:cNvPicPr/>
          <p:nvPr/>
        </p:nvPicPr>
        <p:blipFill>
          <a:blip r:embed="rId15"/>
          <a:stretch/>
        </p:blipFill>
        <p:spPr>
          <a:xfrm>
            <a:off x="648000" y="252000"/>
            <a:ext cx="1159920" cy="935280"/>
          </a:xfrm>
          <a:prstGeom prst="rect">
            <a:avLst/>
          </a:prstGeom>
          <a:ln w="0">
            <a:noFill/>
          </a:ln>
        </p:spPr>
      </p:pic>
      <p:sp>
        <p:nvSpPr>
          <p:cNvPr id="6" name="Connecteur droit 5"/>
          <p:cNvSpPr/>
          <p:nvPr/>
        </p:nvSpPr>
        <p:spPr>
          <a:xfrm>
            <a:off x="282240" y="7041600"/>
            <a:ext cx="10141920" cy="7560"/>
          </a:xfrm>
          <a:prstGeom prst="line">
            <a:avLst/>
          </a:prstGeom>
          <a:ln w="0">
            <a:solidFill>
              <a:srgbClr val="5770B6"/>
            </a:solidFill>
          </a:ln>
        </p:spPr>
        <p:style>
          <a:lnRef idx="0">
            <a:scrgbClr r="0" g="0" b="0"/>
          </a:lnRef>
          <a:fillRef idx="0">
            <a:scrgbClr r="0" g="0" b="0"/>
          </a:fillRef>
          <a:effectRef idx="0">
            <a:scrgbClr r="0" g="0" b="0"/>
          </a:effectRef>
          <a:fontRef idx="minor"/>
        </p:style>
        <p:txBody>
          <a:bodyPr lIns="90000" tIns="-37440" rIns="90000" bIns="-37440" anchor="ctr">
            <a:noAutofit/>
          </a:bodyPr>
          <a:lstStyle/>
          <a:p>
            <a:endParaRPr lang="fr-FR" sz="18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3"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fr-FR" sz="2400" b="1" strike="noStrike" spc="-1">
                <a:solidFill>
                  <a:srgbClr val="000000"/>
                </a:solidFill>
                <a:latin typeface="Arial"/>
              </a:rPr>
              <a:t>Feu clic per a editar el format del text del títol</a:t>
            </a:r>
          </a:p>
        </p:txBody>
      </p:sp>
      <p:sp>
        <p:nvSpPr>
          <p:cNvPr id="44" name="PlaceHolder 2"/>
          <p:cNvSpPr>
            <a:spLocks noGrp="1"/>
          </p:cNvSpPr>
          <p:nvPr>
            <p:ph type="body"/>
          </p:nvPr>
        </p:nvSpPr>
        <p:spPr>
          <a:xfrm>
            <a:off x="272880" y="1356120"/>
            <a:ext cx="10160280" cy="5454000"/>
          </a:xfrm>
          <a:prstGeom prst="rect">
            <a:avLst/>
          </a:prstGeom>
          <a:noFill/>
          <a:ln w="0">
            <a:noFill/>
          </a:ln>
        </p:spPr>
        <p:txBody>
          <a:bodyPr lIns="0" tIns="0" rIns="0" bIns="0" anchor="t">
            <a:normAutofit/>
          </a:bodyPr>
          <a:lstStyle/>
          <a:p>
            <a:pPr marL="612000" indent="0">
              <a:spcBef>
                <a:spcPts val="972"/>
              </a:spcBef>
            </a:pPr>
            <a:r>
              <a:rPr lang="fr-FR" sz="2200" b="0" strike="noStrike" spc="-1">
                <a:solidFill>
                  <a:srgbClr val="000000"/>
                </a:solidFill>
                <a:latin typeface="Arial"/>
              </a:rPr>
              <a:t>Cliquez pour éditer le format du plan de texte</a:t>
            </a:r>
          </a:p>
          <a:p>
            <a:pPr marL="1044000" lvl="1" indent="-504000">
              <a:spcBef>
                <a:spcPts val="1131"/>
              </a:spcBef>
              <a:buClr>
                <a:srgbClr val="000000"/>
              </a:buClr>
              <a:buSzPct val="80000"/>
              <a:buFont typeface="Segoe UI"/>
              <a:buChar char="–"/>
            </a:pPr>
            <a:r>
              <a:rPr lang="fr-FR" sz="2200" b="0" strike="noStrike" spc="-1">
                <a:solidFill>
                  <a:srgbClr val="000000"/>
                </a:solidFill>
                <a:latin typeface="Arial"/>
              </a:rPr>
              <a:t>Second niveau de plan</a:t>
            </a:r>
          </a:p>
          <a:p>
            <a:pPr marL="1512000" lvl="2" indent="-504000">
              <a:spcBef>
                <a:spcPts val="850"/>
              </a:spcBef>
              <a:buClr>
                <a:srgbClr val="000000"/>
              </a:buClr>
              <a:buSzPct val="50000"/>
              <a:buFont typeface="Noto Sans"/>
              <a:buChar char="►"/>
            </a:pPr>
            <a:r>
              <a:rPr lang="fr-FR" sz="2200" b="0" strike="noStrike" spc="-1">
                <a:solidFill>
                  <a:srgbClr val="000000"/>
                </a:solidFill>
                <a:latin typeface="Arial"/>
              </a:rPr>
              <a:t>Troisième niveau de plan</a:t>
            </a:r>
          </a:p>
          <a:p>
            <a:pPr marL="2016000" lvl="3" indent="-504000">
              <a:spcBef>
                <a:spcPts val="567"/>
              </a:spcBef>
              <a:buClr>
                <a:srgbClr val="000000"/>
              </a:buClr>
              <a:buSzPct val="75000"/>
              <a:buFont typeface="Noto Sans"/>
              <a:buChar char="—"/>
            </a:pPr>
            <a:r>
              <a:rPr lang="fr-FR" sz="2000" b="0" strike="noStrike" spc="-1">
                <a:solidFill>
                  <a:srgbClr val="000000"/>
                </a:solidFill>
                <a:latin typeface="Arial"/>
              </a:rPr>
              <a:t>Quatrième niveau de plan</a:t>
            </a:r>
          </a:p>
          <a:p>
            <a:pPr marL="2448000" lvl="4" indent="-504000">
              <a:spcBef>
                <a:spcPts val="283"/>
              </a:spcBef>
              <a:buClr>
                <a:srgbClr val="000000"/>
              </a:buClr>
              <a:buFont typeface="Segoe UI"/>
              <a:buChar char="»"/>
            </a:pPr>
            <a:r>
              <a:rPr lang="fr-FR" sz="2000" b="0" strike="noStrike" spc="-1">
                <a:solidFill>
                  <a:srgbClr val="000000"/>
                </a:solidFill>
                <a:latin typeface="Arial"/>
              </a:rPr>
              <a:t>Cinquième niveau de plan</a:t>
            </a:r>
          </a:p>
          <a:p>
            <a:pPr marL="2880000" lvl="5" indent="-504000">
              <a:spcBef>
                <a:spcPts val="283"/>
              </a:spcBef>
              <a:buClr>
                <a:srgbClr val="000000"/>
              </a:buClr>
              <a:buSzPct val="45000"/>
              <a:buFont typeface="Noto Sans"/>
              <a:buChar char="»"/>
            </a:pPr>
            <a:r>
              <a:rPr lang="fr-FR" sz="2000" b="0" strike="noStrike" spc="-1">
                <a:solidFill>
                  <a:srgbClr val="000000"/>
                </a:solidFill>
                <a:latin typeface="Arial"/>
              </a:rPr>
              <a:t>Sixième niveau de plan</a:t>
            </a:r>
          </a:p>
          <a:p>
            <a:pPr marL="3312000" lvl="6" indent="-504000">
              <a:spcBef>
                <a:spcPts val="283"/>
              </a:spcBef>
              <a:buClr>
                <a:srgbClr val="000000"/>
              </a:buClr>
              <a:buSzPct val="45000"/>
              <a:buFont typeface="Noto Sans"/>
              <a:buChar char="»"/>
            </a:pPr>
            <a:r>
              <a:rPr lang="fr-FR" sz="2000" b="0" strike="noStrike" spc="-1">
                <a:solidFill>
                  <a:srgbClr val="000000"/>
                </a:solidFill>
                <a:latin typeface="Arial"/>
              </a:rPr>
              <a:t>Septième niveau de plan</a:t>
            </a:r>
          </a:p>
        </p:txBody>
      </p:sp>
      <p:sp>
        <p:nvSpPr>
          <p:cNvPr id="45" name="PlaceHolder 3"/>
          <p:cNvSpPr>
            <a:spLocks noGrp="1"/>
          </p:cNvSpPr>
          <p:nvPr>
            <p:ph type="ftr" idx="3"/>
          </p:nvPr>
        </p:nvSpPr>
        <p:spPr>
          <a:xfrm>
            <a:off x="1359360" y="7200000"/>
            <a:ext cx="7345800" cy="360000"/>
          </a:xfrm>
          <a:prstGeom prst="rect">
            <a:avLst/>
          </a:prstGeom>
          <a:noFill/>
          <a:ln w="0">
            <a:noFill/>
          </a:ln>
        </p:spPr>
        <p:txBody>
          <a:bodyPr lIns="0" tIns="0" rIns="0" bIns="0" anchor="t">
            <a:noAutofit/>
          </a:bodyPr>
          <a:lstStyle>
            <a:lvl1pPr indent="0" algn="ctr">
              <a:buNone/>
              <a:defRPr lang="fr-FR" sz="1400" b="0" strike="noStrike" spc="-1">
                <a:solidFill>
                  <a:srgbClr val="000000"/>
                </a:solidFill>
                <a:latin typeface="Arial"/>
              </a:defRPr>
            </a:lvl1pPr>
          </a:lstStyle>
          <a:p>
            <a:pPr indent="0" algn="ctr">
              <a:buNone/>
            </a:pPr>
            <a:r>
              <a:rPr lang="fr-FR" sz="1400" b="0" strike="noStrike" spc="-1">
                <a:solidFill>
                  <a:srgbClr val="000000"/>
                </a:solidFill>
                <a:latin typeface="Arial"/>
              </a:rPr>
              <a:t>&lt;peu de pàgina&gt;</a:t>
            </a:r>
            <a:endParaRPr lang="fr-FR" sz="1400" b="0" strike="noStrike" spc="-1">
              <a:solidFill>
                <a:srgbClr val="3465A4"/>
              </a:solidFill>
              <a:latin typeface="Times New Roman"/>
            </a:endParaRPr>
          </a:p>
        </p:txBody>
      </p:sp>
      <p:sp>
        <p:nvSpPr>
          <p:cNvPr id="46" name="PlaceHolder 4"/>
          <p:cNvSpPr>
            <a:spLocks noGrp="1"/>
          </p:cNvSpPr>
          <p:nvPr>
            <p:ph type="sldNum" idx="4"/>
          </p:nvPr>
        </p:nvSpPr>
        <p:spPr>
          <a:xfrm>
            <a:off x="9478800" y="7192080"/>
            <a:ext cx="1040040" cy="208440"/>
          </a:xfrm>
          <a:prstGeom prst="rect">
            <a:avLst/>
          </a:prstGeom>
          <a:noFill/>
          <a:ln w="0">
            <a:noFill/>
          </a:ln>
        </p:spPr>
        <p:txBody>
          <a:bodyPr lIns="0" tIns="0" rIns="0" bIns="0" anchor="t">
            <a:noAutofit/>
          </a:bodyPr>
          <a:lstStyle>
            <a:lvl1pPr indent="0" algn="ctr">
              <a:buNone/>
              <a:defRPr lang="fr-FR" sz="1400" b="0" strike="noStrike" spc="-1">
                <a:solidFill>
                  <a:srgbClr val="000000"/>
                </a:solidFill>
                <a:latin typeface="Arial"/>
              </a:defRPr>
            </a:lvl1pPr>
          </a:lstStyle>
          <a:p>
            <a:pPr indent="0" algn="ctr">
              <a:buNone/>
            </a:pPr>
            <a:fld id="{F3D9AEB3-B6E2-4535-9D2B-A4B90B303F6C}" type="slidenum">
              <a:rPr lang="fr-FR" sz="1400" b="0" strike="noStrike" spc="-1">
                <a:solidFill>
                  <a:srgbClr val="000000"/>
                </a:solidFill>
                <a:latin typeface="Arial"/>
              </a:rPr>
              <a:t>‹N°›</a:t>
            </a:fld>
            <a:r>
              <a:rPr lang="fr-FR" sz="1400" b="0" strike="noStrike" spc="-1">
                <a:solidFill>
                  <a:srgbClr val="000000"/>
                </a:solidFill>
                <a:latin typeface="Arial"/>
              </a:rPr>
              <a:t>/</a:t>
            </a:r>
            <a:fld id="{EA13AE5E-F8F1-4EEA-BB7D-7B42E43A7242}" type="slidecount">
              <a:rPr lang="fr-FR" sz="1400" b="0" strike="noStrike" spc="-1">
                <a:solidFill>
                  <a:srgbClr val="000000"/>
                </a:solidFill>
                <a:latin typeface="Arial"/>
              </a:rPr>
              <a:t>42</a:t>
            </a:fld>
            <a:endParaRPr lang="fr-FR" sz="1400" b="0" strike="noStrike" spc="-1">
              <a:solidFill>
                <a:srgbClr val="3465A4"/>
              </a:solidFill>
              <a:latin typeface="Arial"/>
            </a:endParaRPr>
          </a:p>
        </p:txBody>
      </p:sp>
      <p:pic>
        <p:nvPicPr>
          <p:cNvPr id="47" name="Image 46"/>
          <p:cNvPicPr/>
          <p:nvPr/>
        </p:nvPicPr>
        <p:blipFill>
          <a:blip r:embed="rId14"/>
          <a:stretch/>
        </p:blipFill>
        <p:spPr>
          <a:xfrm>
            <a:off x="1101600" y="252000"/>
            <a:ext cx="612000" cy="612000"/>
          </a:xfrm>
          <a:prstGeom prst="rect">
            <a:avLst/>
          </a:prstGeom>
          <a:ln w="0">
            <a:noFill/>
          </a:ln>
        </p:spPr>
      </p:pic>
      <p:pic>
        <p:nvPicPr>
          <p:cNvPr id="48" name="Image 47"/>
          <p:cNvPicPr/>
          <p:nvPr/>
        </p:nvPicPr>
        <p:blipFill>
          <a:blip r:embed="rId15"/>
          <a:stretch/>
        </p:blipFill>
        <p:spPr>
          <a:xfrm>
            <a:off x="284400" y="252000"/>
            <a:ext cx="759960" cy="612000"/>
          </a:xfrm>
          <a:prstGeom prst="rect">
            <a:avLst/>
          </a:prstGeom>
          <a:ln w="0">
            <a:noFill/>
          </a:ln>
        </p:spPr>
      </p:pic>
      <p:sp>
        <p:nvSpPr>
          <p:cNvPr id="49" name="PlaceHolder 5"/>
          <p:cNvSpPr>
            <a:spLocks noGrp="1"/>
          </p:cNvSpPr>
          <p:nvPr>
            <p:ph type="dt" idx="5"/>
          </p:nvPr>
        </p:nvSpPr>
        <p:spPr>
          <a:xfrm>
            <a:off x="273960" y="7200000"/>
            <a:ext cx="2490840" cy="521280"/>
          </a:xfrm>
          <a:prstGeom prst="rect">
            <a:avLst/>
          </a:prstGeom>
          <a:noFill/>
          <a:ln w="0">
            <a:noFill/>
          </a:ln>
        </p:spPr>
        <p:txBody>
          <a:bodyPr lIns="0" tIns="0" rIns="0" bIns="0" anchor="t">
            <a:noAutofit/>
          </a:bodyPr>
          <a:lstStyle>
            <a:lvl1pPr indent="0">
              <a:buNone/>
              <a:defRPr lang="fr-FR" sz="1400" b="0" strike="noStrike" spc="-1">
                <a:solidFill>
                  <a:srgbClr val="000000"/>
                </a:solidFill>
                <a:latin typeface="Arial"/>
              </a:defRPr>
            </a:lvl1pPr>
          </a:lstStyle>
          <a:p>
            <a:pPr indent="0">
              <a:buNone/>
            </a:pPr>
            <a:r>
              <a:rPr lang="fr-FR" sz="1400" b="0" strike="noStrike" spc="-1">
                <a:solidFill>
                  <a:srgbClr val="000000"/>
                </a:solidFill>
                <a:latin typeface="Arial"/>
              </a:rPr>
              <a:t>&lt;data/hora&gt;</a:t>
            </a:r>
          </a:p>
        </p:txBody>
      </p:sp>
      <p:sp>
        <p:nvSpPr>
          <p:cNvPr id="50" name="Connecteur droit 49"/>
          <p:cNvSpPr/>
          <p:nvPr/>
        </p:nvSpPr>
        <p:spPr>
          <a:xfrm>
            <a:off x="282240" y="7041600"/>
            <a:ext cx="10141920" cy="7560"/>
          </a:xfrm>
          <a:prstGeom prst="line">
            <a:avLst/>
          </a:prstGeom>
          <a:ln w="0">
            <a:solidFill>
              <a:srgbClr val="5770B6"/>
            </a:solidFill>
          </a:ln>
        </p:spPr>
        <p:style>
          <a:lnRef idx="0">
            <a:scrgbClr r="0" g="0" b="0"/>
          </a:lnRef>
          <a:fillRef idx="0">
            <a:scrgbClr r="0" g="0" b="0"/>
          </a:fillRef>
          <a:effectRef idx="0">
            <a:scrgbClr r="0" g="0" b="0"/>
          </a:effectRef>
          <a:fontRef idx="minor"/>
        </p:style>
        <p:txBody>
          <a:bodyPr lIns="90000" tIns="-37440" rIns="90000" bIns="-37440" anchor="ctr">
            <a:noAutofit/>
          </a:bodyPr>
          <a:lstStyle/>
          <a:p>
            <a:endParaRPr lang="fr-FR" sz="18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7" name="Text Box 25"/>
          <p:cNvSpPr/>
          <p:nvPr/>
        </p:nvSpPr>
        <p:spPr>
          <a:xfrm>
            <a:off x="623520" y="335880"/>
            <a:ext cx="5969520" cy="503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endParaRPr lang="fr-FR" sz="2100" b="0" strike="noStrike" spc="-1">
              <a:solidFill>
                <a:srgbClr val="000000"/>
              </a:solidFill>
              <a:latin typeface="Times New Roman"/>
            </a:endParaRPr>
          </a:p>
        </p:txBody>
      </p:sp>
      <p:sp>
        <p:nvSpPr>
          <p:cNvPr id="88" name="PlaceHolder 1"/>
          <p:cNvSpPr>
            <a:spLocks noGrp="1"/>
          </p:cNvSpPr>
          <p:nvPr>
            <p:ph type="title"/>
          </p:nvPr>
        </p:nvSpPr>
        <p:spPr>
          <a:xfrm>
            <a:off x="534600" y="301320"/>
            <a:ext cx="9622440" cy="1262160"/>
          </a:xfrm>
          <a:prstGeom prst="rect">
            <a:avLst/>
          </a:prstGeom>
          <a:noFill/>
          <a:ln w="0">
            <a:noFill/>
          </a:ln>
        </p:spPr>
        <p:txBody>
          <a:bodyPr lIns="0" tIns="0" rIns="0" bIns="0" anchor="ctr">
            <a:noAutofit/>
          </a:bodyPr>
          <a:lstStyle/>
          <a:p>
            <a:pPr indent="0">
              <a:buNone/>
            </a:pPr>
            <a:r>
              <a:rPr lang="de-CH" sz="2410" b="0" strike="noStrike" spc="-1">
                <a:solidFill>
                  <a:srgbClr val="000000"/>
                </a:solidFill>
                <a:latin typeface="Arial"/>
              </a:rPr>
              <a:t>Feu clic per a editar el format del text del títol</a:t>
            </a:r>
          </a:p>
        </p:txBody>
      </p:sp>
      <p:sp>
        <p:nvSpPr>
          <p:cNvPr id="89" name="PlaceHolder 2"/>
          <p:cNvSpPr>
            <a:spLocks noGrp="1"/>
          </p:cNvSpPr>
          <p:nvPr>
            <p:ph type="body"/>
          </p:nvPr>
        </p:nvSpPr>
        <p:spPr>
          <a:xfrm>
            <a:off x="534600" y="1769040"/>
            <a:ext cx="9622440" cy="43844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de-CH" sz="2100" b="0" strike="noStrike" spc="-1">
                <a:solidFill>
                  <a:srgbClr val="000000"/>
                </a:solidFill>
                <a:latin typeface="Arial"/>
              </a:rPr>
              <a:t>Feu clic per a editar el format del text de l'esquema</a:t>
            </a:r>
          </a:p>
          <a:p>
            <a:pPr marL="864000" lvl="1" indent="-324000">
              <a:spcBef>
                <a:spcPts val="1134"/>
              </a:spcBef>
              <a:buClr>
                <a:srgbClr val="000000"/>
              </a:buClr>
              <a:buSzPct val="75000"/>
              <a:buFont typeface="Symbol" charset="2"/>
              <a:buChar char=""/>
            </a:pPr>
            <a:r>
              <a:rPr lang="de-CH" sz="2100" b="0" strike="noStrike" spc="-1">
                <a:solidFill>
                  <a:srgbClr val="000000"/>
                </a:solidFill>
                <a:latin typeface="Arial"/>
              </a:rPr>
              <a:t>Segon nivell de l'esquema</a:t>
            </a:r>
          </a:p>
          <a:p>
            <a:pPr marL="1296000" lvl="2" indent="-288000">
              <a:spcBef>
                <a:spcPts val="850"/>
              </a:spcBef>
              <a:buClr>
                <a:srgbClr val="000000"/>
              </a:buClr>
              <a:buSzPct val="45000"/>
              <a:buFont typeface="Wingdings" charset="2"/>
              <a:buChar char=""/>
            </a:pPr>
            <a:r>
              <a:rPr lang="de-CH" sz="2100" b="0" strike="noStrike" spc="-1">
                <a:solidFill>
                  <a:srgbClr val="000000"/>
                </a:solidFill>
                <a:latin typeface="Arial"/>
              </a:rPr>
              <a:t>Tercer nivell de l'esquema</a:t>
            </a:r>
          </a:p>
          <a:p>
            <a:pPr marL="1728000" lvl="3" indent="-216000">
              <a:spcBef>
                <a:spcPts val="567"/>
              </a:spcBef>
              <a:buClr>
                <a:srgbClr val="000000"/>
              </a:buClr>
              <a:buSzPct val="75000"/>
              <a:buFont typeface="Symbol" charset="2"/>
              <a:buChar char=""/>
            </a:pPr>
            <a:r>
              <a:rPr lang="de-CH" sz="2100" b="0" strike="noStrike" spc="-1">
                <a:solidFill>
                  <a:srgbClr val="000000"/>
                </a:solidFill>
                <a:latin typeface="Arial"/>
              </a:rPr>
              <a:t>Quart nivell de l'esquema</a:t>
            </a:r>
          </a:p>
          <a:p>
            <a:pPr marL="2160000" lvl="4" indent="-216000">
              <a:spcBef>
                <a:spcPts val="283"/>
              </a:spcBef>
              <a:buClr>
                <a:srgbClr val="000000"/>
              </a:buClr>
              <a:buSzPct val="45000"/>
              <a:buFont typeface="Wingdings" charset="2"/>
              <a:buChar char=""/>
            </a:pPr>
            <a:r>
              <a:rPr lang="de-CH" sz="2000" b="0" strike="noStrike" spc="-1">
                <a:solidFill>
                  <a:srgbClr val="000000"/>
                </a:solidFill>
                <a:latin typeface="Arial"/>
              </a:rPr>
              <a:t>Cinquè nivell de l'esquema</a:t>
            </a:r>
          </a:p>
          <a:p>
            <a:pPr marL="2592000" lvl="5" indent="-216000">
              <a:spcBef>
                <a:spcPts val="283"/>
              </a:spcBef>
              <a:buClr>
                <a:srgbClr val="000000"/>
              </a:buClr>
              <a:buSzPct val="45000"/>
              <a:buFont typeface="Wingdings" charset="2"/>
              <a:buChar char=""/>
            </a:pPr>
            <a:r>
              <a:rPr lang="de-CH" sz="2000" b="0" strike="noStrike" spc="-1">
                <a:solidFill>
                  <a:srgbClr val="000000"/>
                </a:solidFill>
                <a:latin typeface="Arial"/>
              </a:rPr>
              <a:t>Sisè nivell de l'esquema</a:t>
            </a:r>
          </a:p>
          <a:p>
            <a:pPr marL="3024000" lvl="6" indent="-216000">
              <a:spcBef>
                <a:spcPts val="283"/>
              </a:spcBef>
              <a:buClr>
                <a:srgbClr val="000000"/>
              </a:buClr>
              <a:buSzPct val="45000"/>
              <a:buFont typeface="Wingdings" charset="2"/>
              <a:buChar char=""/>
            </a:pPr>
            <a:r>
              <a:rPr lang="de-CH" sz="2000" b="0" strike="noStrike" spc="-1">
                <a:solidFill>
                  <a:srgbClr val="000000"/>
                </a:solidFill>
                <a:latin typeface="Arial"/>
              </a:rPr>
              <a:t>Setè nivell de l'esquema</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oleObject" Target="../embeddings/oleObject1.bin"/><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2.wmf"/><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1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png"/><Relationship Id="rId1" Type="http://schemas.openxmlformats.org/officeDocument/2006/relationships/slideLayout" Target="../slideLayouts/slideLayout17.xml"/><Relationship Id="rId5" Type="http://schemas.openxmlformats.org/officeDocument/2006/relationships/image" Target="../media/image27.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2.wmf"/><Relationship Id="rId7" Type="http://schemas.openxmlformats.org/officeDocument/2006/relationships/image" Target="../media/image29.png"/><Relationship Id="rId2" Type="http://schemas.openxmlformats.org/officeDocument/2006/relationships/image" Target="../media/image21.png"/><Relationship Id="rId1" Type="http://schemas.openxmlformats.org/officeDocument/2006/relationships/slideLayout" Target="../slideLayouts/slideLayout1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8.png"/><Relationship Id="rId9"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2.wmf"/><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1.png"/><Relationship Id="rId1" Type="http://schemas.openxmlformats.org/officeDocument/2006/relationships/slideLayout" Target="../slideLayouts/slideLayout1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24.png"/><Relationship Id="rId10" Type="http://schemas.openxmlformats.org/officeDocument/2006/relationships/image" Target="../media/image37.png"/><Relationship Id="rId4" Type="http://schemas.openxmlformats.org/officeDocument/2006/relationships/image" Target="../media/image32.png"/><Relationship Id="rId9" Type="http://schemas.openxmlformats.org/officeDocument/2006/relationships/image" Target="../media/image36.png"/></Relationships>
</file>

<file path=ppt/slides/_rels/slide24.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24.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8.png"/><Relationship Id="rId2" Type="http://schemas.openxmlformats.org/officeDocument/2006/relationships/image" Target="../media/image22.wmf"/><Relationship Id="rId16" Type="http://schemas.openxmlformats.org/officeDocument/2006/relationships/image" Target="../media/image51.png"/><Relationship Id="rId1" Type="http://schemas.openxmlformats.org/officeDocument/2006/relationships/slideLayout" Target="../slideLayouts/slideLayout17.xml"/><Relationship Id="rId6" Type="http://schemas.openxmlformats.org/officeDocument/2006/relationships/image" Target="../media/image43.png"/><Relationship Id="rId11" Type="http://schemas.openxmlformats.org/officeDocument/2006/relationships/image" Target="../media/image47.png"/><Relationship Id="rId5" Type="http://schemas.openxmlformats.org/officeDocument/2006/relationships/image" Target="../media/image42.png"/><Relationship Id="rId15" Type="http://schemas.openxmlformats.org/officeDocument/2006/relationships/image" Target="../media/image50.png"/><Relationship Id="rId10" Type="http://schemas.openxmlformats.org/officeDocument/2006/relationships/image" Target="../media/image46.png"/><Relationship Id="rId4" Type="http://schemas.openxmlformats.org/officeDocument/2006/relationships/image" Target="../media/image41.png"/><Relationship Id="rId9" Type="http://schemas.openxmlformats.org/officeDocument/2006/relationships/image" Target="../media/image45.png"/><Relationship Id="rId1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15.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22.wmf"/><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image" Target="../media/image21.png"/><Relationship Id="rId1" Type="http://schemas.openxmlformats.org/officeDocument/2006/relationships/slideLayout" Target="../slideLayouts/slideLayout17.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44.png"/><Relationship Id="rId10" Type="http://schemas.openxmlformats.org/officeDocument/2006/relationships/image" Target="../media/image63.png"/><Relationship Id="rId4" Type="http://schemas.openxmlformats.org/officeDocument/2006/relationships/image" Target="../media/image58.png"/><Relationship Id="rId9" Type="http://schemas.openxmlformats.org/officeDocument/2006/relationships/image" Target="../media/image62.png"/></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7.xml"/><Relationship Id="rId5" Type="http://schemas.openxmlformats.org/officeDocument/2006/relationships/image" Target="../media/image70.png"/><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7.xml"/><Relationship Id="rId4" Type="http://schemas.openxmlformats.org/officeDocument/2006/relationships/image" Target="../media/image7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en.wikipedia.org/wiki/Christian_Doppler" TargetMode="Externa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dictionary.cambridge.org/dictionary/english/radar" TargetMode="Externa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88.gif"/><Relationship Id="rId2" Type="http://schemas.openxmlformats.org/officeDocument/2006/relationships/image" Target="../media/image87.gif"/><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5.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 Id="rId9" Type="http://schemas.openxmlformats.org/officeDocument/2006/relationships/hyperlink" Target="file:///C:\Users\Jordi\Documents\04_Jordi\pyrad_course\odp\By%20Danazar%20-%20Own%20work,%20CC%20BY-SA%204.0,%20https:\commons.wikimedia.org\w\index.php%3Fcurid=84007149"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gif"/><Relationship Id="rId1" Type="http://schemas.openxmlformats.org/officeDocument/2006/relationships/slideLayout" Target="../slideLayouts/slideLayout24.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PlaceHolder 1"/>
          <p:cNvSpPr>
            <a:spLocks noGrp="1"/>
          </p:cNvSpPr>
          <p:nvPr>
            <p:ph type="title"/>
          </p:nvPr>
        </p:nvSpPr>
        <p:spPr>
          <a:xfrm>
            <a:off x="641520" y="2888640"/>
            <a:ext cx="9072000" cy="1803960"/>
          </a:xfrm>
          <a:prstGeom prst="rect">
            <a:avLst/>
          </a:prstGeom>
          <a:noFill/>
          <a:ln w="0">
            <a:noFill/>
          </a:ln>
        </p:spPr>
        <p:txBody>
          <a:bodyPr lIns="0" tIns="0" rIns="0" bIns="0" anchor="ctr">
            <a:noAutofit/>
          </a:bodyPr>
          <a:lstStyle/>
          <a:p>
            <a:pPr indent="0">
              <a:buNone/>
            </a:pPr>
            <a:r>
              <a:rPr lang="en-GB" sz="3600" b="1" strike="noStrike" spc="-1">
                <a:solidFill>
                  <a:srgbClr val="5770BE"/>
                </a:solidFill>
                <a:latin typeface="Arial"/>
              </a:rPr>
              <a:t>Introduction to weather radar</a:t>
            </a:r>
            <a:endParaRPr lang="fr-FR" sz="3600" b="1" strike="noStrike" spc="-1">
              <a:solidFill>
                <a:srgbClr val="000000"/>
              </a:solidFill>
              <a:latin typeface="Arial"/>
            </a:endParaRPr>
          </a:p>
        </p:txBody>
      </p:sp>
      <p:sp>
        <p:nvSpPr>
          <p:cNvPr id="127" name="PlaceHolder 2"/>
          <p:cNvSpPr>
            <a:spLocks noGrp="1"/>
          </p:cNvSpPr>
          <p:nvPr>
            <p:ph type="title"/>
          </p:nvPr>
        </p:nvSpPr>
        <p:spPr>
          <a:xfrm>
            <a:off x="660960" y="4906440"/>
            <a:ext cx="8777520" cy="972000"/>
          </a:xfrm>
          <a:prstGeom prst="rect">
            <a:avLst/>
          </a:prstGeom>
          <a:noFill/>
          <a:ln w="0">
            <a:noFill/>
          </a:ln>
        </p:spPr>
        <p:txBody>
          <a:bodyPr lIns="0" tIns="0" rIns="0" bIns="0" anchor="ctr">
            <a:noAutofit/>
          </a:bodyPr>
          <a:lstStyle/>
          <a:p>
            <a:pPr indent="0">
              <a:buNone/>
            </a:pPr>
            <a:r>
              <a:rPr lang="en-GB" sz="2200" b="0" strike="noStrike" spc="-1">
                <a:solidFill>
                  <a:srgbClr val="000000"/>
                </a:solidFill>
                <a:latin typeface="Arial"/>
              </a:rPr>
              <a:t>Jordi Figueras i Ventura</a:t>
            </a:r>
            <a:br>
              <a:rPr sz="2200"/>
            </a:br>
            <a:r>
              <a:rPr lang="en-GB" sz="2200" b="0" strike="noStrike" spc="-1">
                <a:solidFill>
                  <a:srgbClr val="000000"/>
                </a:solidFill>
                <a:latin typeface="Arial"/>
              </a:rPr>
              <a:t>Pyrad course</a:t>
            </a:r>
            <a:endParaRPr lang="fr-FR" sz="2200" b="1" strike="noStrike" spc="-1">
              <a:solidFill>
                <a:srgbClr val="000000"/>
              </a:solidFill>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How it works</a:t>
            </a:r>
            <a:endParaRPr lang="fr-FR" sz="2400" b="1" strike="noStrike" spc="-1">
              <a:solidFill>
                <a:srgbClr val="000000"/>
              </a:solidFill>
              <a:latin typeface="Arial"/>
            </a:endParaRPr>
          </a:p>
        </p:txBody>
      </p:sp>
      <p:graphicFrame>
        <p:nvGraphicFramePr>
          <p:cNvPr id="165" name="Objet 164"/>
          <p:cNvGraphicFramePr/>
          <p:nvPr/>
        </p:nvGraphicFramePr>
        <p:xfrm>
          <a:off x="604800" y="1505160"/>
          <a:ext cx="7935840" cy="4286520"/>
        </p:xfrm>
        <a:graphic>
          <a:graphicData uri="http://schemas.openxmlformats.org/presentationml/2006/ole">
            <mc:AlternateContent xmlns:mc="http://schemas.openxmlformats.org/markup-compatibility/2006">
              <mc:Choice xmlns:v="urn:schemas-microsoft-com:vml" Requires="v">
                <p:oleObj r:id="rId2" imgW="0" imgH="0" progId="">
                  <p:embed/>
                </p:oleObj>
              </mc:Choice>
              <mc:Fallback>
                <p:oleObj r:id="rId2" imgW="0" imgH="0" progId="">
                  <p:embed/>
                  <p:pic>
                    <p:nvPicPr>
                      <p:cNvPr id="166" name=""/>
                      <p:cNvPicPr/>
                      <p:nvPr/>
                    </p:nvPicPr>
                    <p:blipFill>
                      <a:blip r:embed="rId3"/>
                      <a:stretch/>
                    </p:blipFill>
                    <p:spPr>
                      <a:xfrm>
                        <a:off x="604800" y="1505160"/>
                        <a:ext cx="7935840" cy="4286520"/>
                      </a:xfrm>
                      <a:prstGeom prst="rect">
                        <a:avLst/>
                      </a:prstGeom>
                      <a:ln w="0">
                        <a:noFill/>
                      </a:ln>
                    </p:spPr>
                  </p:pic>
                </p:oleObj>
              </mc:Fallback>
            </mc:AlternateContent>
          </a:graphicData>
        </a:graphic>
      </p:graphicFrame>
      <p:sp>
        <p:nvSpPr>
          <p:cNvPr id="3" name="PlaceHolder 2"/>
          <p:cNvSpPr>
            <a:spLocks noGrp="1"/>
          </p:cNvSpPr>
          <p:nvPr>
            <p:ph type="ftr" idx="3"/>
          </p:nvPr>
        </p:nvSpPr>
        <p:spPr/>
        <p:txBody>
          <a:bodyPr/>
          <a:lstStyle/>
          <a:p>
            <a:r>
              <a:t>Pyrad course: Introduction to weather radar</a:t>
            </a:r>
          </a:p>
        </p:txBody>
      </p:sp>
      <p:sp>
        <p:nvSpPr>
          <p:cNvPr id="4" name="PlaceHolder 3"/>
          <p:cNvSpPr>
            <a:spLocks noGrp="1"/>
          </p:cNvSpPr>
          <p:nvPr>
            <p:ph type="sldNum" idx="4"/>
          </p:nvPr>
        </p:nvSpPr>
        <p:spPr/>
        <p:txBody>
          <a:bodyPr/>
          <a:lstStyle/>
          <a:p>
            <a:fld id="{66E4FAB7-C444-41BA-8F78-2131EF2F9730}" type="slidenum">
              <a:t>10</a:t>
            </a:fld>
            <a:endParaRPr/>
          </a:p>
        </p:txBody>
      </p:sp>
      <p:sp>
        <p:nvSpPr>
          <p:cNvPr id="5" name="PlaceHolder 4"/>
          <p:cNvSpPr>
            <a:spLocks noGrp="1"/>
          </p:cNvSpPr>
          <p:nvPr>
            <p:ph type="dt" idx="5"/>
          </p:nvPr>
        </p:nvSpPr>
        <p:spPr/>
        <p:txBody>
          <a:bodyPr/>
          <a:lstStyle/>
          <a:p>
            <a:fld id="{E3E3DCE8-FE48-4E24-9E2C-A73A6BECCC89}" type="datetime1">
              <a:rPr lang="ca-ES"/>
              <a:t>16/8/2023</a:t>
            </a:fld>
            <a:endParaRPr lang="ca-E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How it works</a:t>
            </a:r>
            <a:endParaRPr lang="fr-FR" sz="2400" b="1" strike="noStrike" spc="-1">
              <a:solidFill>
                <a:srgbClr val="000000"/>
              </a:solidFill>
              <a:latin typeface="Arial"/>
            </a:endParaRPr>
          </a:p>
        </p:txBody>
      </p:sp>
      <p:grpSp>
        <p:nvGrpSpPr>
          <p:cNvPr id="168" name="Groupe 167"/>
          <p:cNvGrpSpPr/>
          <p:nvPr/>
        </p:nvGrpSpPr>
        <p:grpSpPr>
          <a:xfrm>
            <a:off x="4987440" y="2134080"/>
            <a:ext cx="4993920" cy="2755800"/>
            <a:chOff x="4987440" y="2134080"/>
            <a:chExt cx="4993920" cy="2755800"/>
          </a:xfrm>
        </p:grpSpPr>
        <p:pic>
          <p:nvPicPr>
            <p:cNvPr id="169" name="Picture 10" descr="Y:\lamarque\Généralités\melodi.jpg"/>
            <p:cNvPicPr/>
            <p:nvPr/>
          </p:nvPicPr>
          <p:blipFill>
            <a:blip r:embed="rId2"/>
            <a:stretch/>
          </p:blipFill>
          <p:spPr>
            <a:xfrm>
              <a:off x="5925600" y="2778480"/>
              <a:ext cx="4055760" cy="2111400"/>
            </a:xfrm>
            <a:prstGeom prst="rect">
              <a:avLst/>
            </a:prstGeom>
            <a:ln w="0">
              <a:noFill/>
            </a:ln>
          </p:spPr>
        </p:pic>
        <p:sp>
          <p:nvSpPr>
            <p:cNvPr id="170" name="Line 11"/>
            <p:cNvSpPr/>
            <p:nvPr/>
          </p:nvSpPr>
          <p:spPr>
            <a:xfrm flipH="1" flipV="1">
              <a:off x="5595480" y="2400840"/>
              <a:ext cx="1986840" cy="1134720"/>
            </a:xfrm>
            <a:prstGeom prst="line">
              <a:avLst/>
            </a:prstGeom>
            <a:ln w="38160">
              <a:solidFill>
                <a:srgbClr val="FF0000"/>
              </a:solidFill>
              <a:miter/>
            </a:ln>
          </p:spPr>
          <p:style>
            <a:lnRef idx="0">
              <a:scrgbClr r="0" g="0" b="0"/>
            </a:lnRef>
            <a:fillRef idx="0">
              <a:scrgbClr r="0" g="0" b="0"/>
            </a:fillRef>
            <a:effectRef idx="0">
              <a:scrgbClr r="0" g="0" b="0"/>
            </a:effectRef>
            <a:fontRef idx="minor"/>
          </p:style>
          <p:txBody>
            <a:bodyPr lIns="90000" tIns="46800" rIns="90000" bIns="46800" anchor="t">
              <a:noAutofit/>
            </a:bodyPr>
            <a:lstStyle/>
            <a:p>
              <a:endParaRPr lang="en-GB" sz="1800" b="0" strike="noStrike" spc="-1">
                <a:solidFill>
                  <a:srgbClr val="000000"/>
                </a:solidFill>
                <a:latin typeface="Times New Roman"/>
              </a:endParaRPr>
            </a:p>
          </p:txBody>
        </p:sp>
        <p:sp>
          <p:nvSpPr>
            <p:cNvPr id="171" name="AutoShape 12"/>
            <p:cNvSpPr/>
            <p:nvPr/>
          </p:nvSpPr>
          <p:spPr>
            <a:xfrm rot="7143600">
              <a:off x="6386760" y="1829160"/>
              <a:ext cx="360360" cy="2255760"/>
            </a:xfrm>
            <a:prstGeom prst="triangle">
              <a:avLst>
                <a:gd name="adj" fmla="val 50000"/>
              </a:avLst>
            </a:prstGeom>
            <a:solidFill>
              <a:srgbClr val="BBE0E3">
                <a:alpha val="50000"/>
              </a:srgbClr>
            </a:solidFill>
            <a:ln w="9360">
              <a:solidFill>
                <a:srgbClr val="000000"/>
              </a:solidFill>
              <a:miter/>
            </a:ln>
          </p:spPr>
          <p:style>
            <a:lnRef idx="0">
              <a:scrgbClr r="0" g="0" b="0"/>
            </a:lnRef>
            <a:fillRef idx="0">
              <a:scrgbClr r="0" g="0" b="0"/>
            </a:fillRef>
            <a:effectRef idx="0">
              <a:scrgbClr r="0" g="0" b="0"/>
            </a:effectRef>
            <a:fontRef idx="minor"/>
          </p:style>
          <p:txBody>
            <a:bodyPr rot="10800000" vert="eaVert" wrap="none" lIns="46800" tIns="90000" rIns="46800" bIns="90000" anchor="ctr" anchorCtr="1">
              <a:noAutofit/>
            </a:bodyPr>
            <a:lstStyle/>
            <a:p>
              <a:endParaRPr lang="en-GB" sz="1800" b="0" strike="noStrike" spc="-1">
                <a:solidFill>
                  <a:srgbClr val="000000"/>
                </a:solidFill>
                <a:latin typeface="Times New Roman"/>
              </a:endParaRPr>
            </a:p>
          </p:txBody>
        </p:sp>
        <p:sp>
          <p:nvSpPr>
            <p:cNvPr id="172" name="Text Box 13"/>
            <p:cNvSpPr/>
            <p:nvPr/>
          </p:nvSpPr>
          <p:spPr>
            <a:xfrm>
              <a:off x="5317560" y="2829240"/>
              <a:ext cx="398520" cy="368280"/>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t">
              <a:spAutoFit/>
            </a:bodyPr>
            <a:lstStyle/>
            <a:p>
              <a:pPr>
                <a:spcBef>
                  <a:spcPts val="112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strike="noStrike" spc="-1">
                  <a:solidFill>
                    <a:srgbClr val="000000"/>
                  </a:solidFill>
                  <a:latin typeface="Times New Roman"/>
                  <a:ea typeface="Times New Roman"/>
                </a:rPr>
                <a:t>α</a:t>
              </a:r>
              <a:endParaRPr lang="en-GB" sz="1800" b="0" strike="noStrike" spc="-1">
                <a:solidFill>
                  <a:srgbClr val="000000"/>
                </a:solidFill>
                <a:latin typeface="Times New Roman"/>
              </a:endParaRPr>
            </a:p>
          </p:txBody>
        </p:sp>
        <p:sp>
          <p:nvSpPr>
            <p:cNvPr id="173" name="Text Box 15"/>
            <p:cNvSpPr/>
            <p:nvPr/>
          </p:nvSpPr>
          <p:spPr>
            <a:xfrm>
              <a:off x="6576480" y="3065760"/>
              <a:ext cx="288720" cy="368280"/>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t">
              <a:spAutoFit/>
            </a:bodyPr>
            <a:lstStyle/>
            <a:p>
              <a:pPr>
                <a:spcBef>
                  <a:spcPts val="112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strike="noStrike" spc="-1">
                  <a:solidFill>
                    <a:srgbClr val="FFFFFF"/>
                  </a:solidFill>
                  <a:latin typeface="Times New Roman"/>
                  <a:ea typeface="Times New Roman"/>
                </a:rPr>
                <a:t>β</a:t>
              </a:r>
              <a:endParaRPr lang="en-GB" sz="1800" b="0" strike="noStrike" spc="-1">
                <a:solidFill>
                  <a:srgbClr val="000000"/>
                </a:solidFill>
                <a:latin typeface="Times New Roman"/>
              </a:endParaRPr>
            </a:p>
          </p:txBody>
        </p:sp>
        <p:sp>
          <p:nvSpPr>
            <p:cNvPr id="174" name="Connecteur droit 173"/>
            <p:cNvSpPr/>
            <p:nvPr/>
          </p:nvSpPr>
          <p:spPr>
            <a:xfrm flipH="1">
              <a:off x="4987440" y="3543840"/>
              <a:ext cx="2565360" cy="0"/>
            </a:xfrm>
            <a:prstGeom prst="line">
              <a:avLst/>
            </a:prstGeom>
            <a:ln w="12600">
              <a:solidFill>
                <a:srgbClr val="000000"/>
              </a:solidFill>
              <a:prstDash val="dash"/>
              <a:miter/>
            </a:ln>
          </p:spPr>
          <p:style>
            <a:lnRef idx="0">
              <a:scrgbClr r="0" g="0" b="0"/>
            </a:lnRef>
            <a:fillRef idx="0">
              <a:scrgbClr r="0" g="0" b="0"/>
            </a:fillRef>
            <a:effectRef idx="0">
              <a:scrgbClr r="0" g="0" b="0"/>
            </a:effectRef>
            <a:fontRef idx="minor"/>
          </p:style>
          <p:txBody>
            <a:bodyPr lIns="90000" tIns="-46800" rIns="90000" bIns="-46800" anchor="t">
              <a:noAutofit/>
            </a:bodyPr>
            <a:lstStyle/>
            <a:p>
              <a:endParaRPr lang="en-GB" sz="1800" b="0" strike="noStrike" spc="-1">
                <a:solidFill>
                  <a:srgbClr val="000000"/>
                </a:solidFill>
                <a:latin typeface="Times New Roman"/>
              </a:endParaRPr>
            </a:p>
          </p:txBody>
        </p:sp>
        <p:sp>
          <p:nvSpPr>
            <p:cNvPr id="175" name="Forme libre : forme 174"/>
            <p:cNvSpPr/>
            <p:nvPr/>
          </p:nvSpPr>
          <p:spPr>
            <a:xfrm>
              <a:off x="5558760" y="2591280"/>
              <a:ext cx="355680" cy="952560"/>
            </a:xfrm>
            <a:custGeom>
              <a:avLst/>
              <a:gdLst/>
              <a:ahLst/>
              <a:cxnLst/>
              <a:rect l="l" t="t" r="r" b="b"/>
              <a:pathLst>
                <a:path w="96" h="256">
                  <a:moveTo>
                    <a:pt x="96" y="0"/>
                  </a:moveTo>
                  <a:cubicBezTo>
                    <a:pt x="68" y="22"/>
                    <a:pt x="40" y="45"/>
                    <a:pt x="24" y="88"/>
                  </a:cubicBezTo>
                  <a:cubicBezTo>
                    <a:pt x="8" y="131"/>
                    <a:pt x="4" y="193"/>
                    <a:pt x="0" y="256"/>
                  </a:cubicBezTo>
                </a:path>
              </a:pathLst>
            </a:custGeom>
            <a:noFill/>
            <a:ln w="9360">
              <a:solidFill>
                <a:srgbClr val="000000"/>
              </a:solidFill>
              <a:round/>
            </a:ln>
          </p:spPr>
          <p:style>
            <a:lnRef idx="0">
              <a:scrgbClr r="0" g="0" b="0"/>
            </a:lnRef>
            <a:fillRef idx="0">
              <a:scrgbClr r="0" g="0" b="0"/>
            </a:fillRef>
            <a:effectRef idx="0">
              <a:scrgbClr r="0" g="0" b="0"/>
            </a:effectRef>
            <a:fontRef idx="minor"/>
          </p:style>
          <p:txBody>
            <a:bodyPr lIns="90000" tIns="46800" rIns="90000" bIns="46800" anchor="t">
              <a:noAutofit/>
            </a:bodyPr>
            <a:lstStyle/>
            <a:p>
              <a:endParaRPr lang="en-GB" sz="1800" b="0" strike="noStrike" spc="-1">
                <a:solidFill>
                  <a:srgbClr val="000000"/>
                </a:solidFill>
                <a:latin typeface="Times New Roman"/>
              </a:endParaRPr>
            </a:p>
          </p:txBody>
        </p:sp>
        <p:sp>
          <p:nvSpPr>
            <p:cNvPr id="176" name="Ellipse 175"/>
            <p:cNvSpPr/>
            <p:nvPr/>
          </p:nvSpPr>
          <p:spPr>
            <a:xfrm>
              <a:off x="5292000" y="2146680"/>
              <a:ext cx="571680" cy="419040"/>
            </a:xfrm>
            <a:prstGeom prst="ellipse">
              <a:avLst/>
            </a:prstGeom>
            <a:solidFill>
              <a:srgbClr val="BBE0E3"/>
            </a:solidFill>
            <a:ln w="9360">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endParaRPr lang="en-GB" sz="1800" b="0" strike="noStrike" spc="-1">
                <a:solidFill>
                  <a:srgbClr val="000000"/>
                </a:solidFill>
                <a:latin typeface="Times New Roman"/>
              </a:endParaRPr>
            </a:p>
          </p:txBody>
        </p:sp>
        <p:sp>
          <p:nvSpPr>
            <p:cNvPr id="177" name="Connecteur droit 176"/>
            <p:cNvSpPr/>
            <p:nvPr/>
          </p:nvSpPr>
          <p:spPr>
            <a:xfrm flipH="1" flipV="1">
              <a:off x="5659920" y="2134080"/>
              <a:ext cx="1994040" cy="1295280"/>
            </a:xfrm>
            <a:prstGeom prst="line">
              <a:avLst/>
            </a:prstGeom>
            <a:ln w="19080">
              <a:solidFill>
                <a:srgbClr val="000000"/>
              </a:solidFill>
              <a:miter/>
              <a:headEnd type="triangle" w="med" len="med"/>
              <a:tailEnd type="triangle" w="med" len="med"/>
            </a:ln>
          </p:spPr>
          <p:style>
            <a:lnRef idx="0">
              <a:scrgbClr r="0" g="0" b="0"/>
            </a:lnRef>
            <a:fillRef idx="0">
              <a:scrgbClr r="0" g="0" b="0"/>
            </a:fillRef>
            <a:effectRef idx="0">
              <a:scrgbClr r="0" g="0" b="0"/>
            </a:effectRef>
            <a:fontRef idx="minor"/>
          </p:style>
          <p:txBody>
            <a:bodyPr lIns="90000" tIns="46800" rIns="90000" bIns="46800" anchor="t">
              <a:noAutofit/>
            </a:bodyPr>
            <a:lstStyle/>
            <a:p>
              <a:endParaRPr lang="en-GB" sz="1800" b="0" strike="noStrike" spc="-1">
                <a:solidFill>
                  <a:srgbClr val="000000"/>
                </a:solidFill>
                <a:latin typeface="Times New Roman"/>
              </a:endParaRPr>
            </a:p>
          </p:txBody>
        </p:sp>
        <p:sp>
          <p:nvSpPr>
            <p:cNvPr id="178" name="Rectangle 177"/>
            <p:cNvSpPr/>
            <p:nvPr/>
          </p:nvSpPr>
          <p:spPr>
            <a:xfrm>
              <a:off x="6587640" y="2438640"/>
              <a:ext cx="545760" cy="368280"/>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t">
              <a:spAutoFit/>
            </a:bodyPr>
            <a:lstStyle/>
            <a:p>
              <a:pPr>
                <a:spcBef>
                  <a:spcPts val="1125"/>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fr-FR" sz="1800" b="1" strike="noStrike" spc="-1">
                  <a:solidFill>
                    <a:srgbClr val="000000"/>
                  </a:solidFill>
                  <a:latin typeface="Times New Roman"/>
                </a:rPr>
                <a:t>r</a:t>
              </a:r>
              <a:endParaRPr lang="en-GB" sz="1800" b="0" strike="noStrike" spc="-1">
                <a:solidFill>
                  <a:srgbClr val="000000"/>
                </a:solidFill>
                <a:latin typeface="Times New Roman"/>
              </a:endParaRPr>
            </a:p>
          </p:txBody>
        </p:sp>
        <p:sp>
          <p:nvSpPr>
            <p:cNvPr id="179" name="Ellipse 178"/>
            <p:cNvSpPr/>
            <p:nvPr/>
          </p:nvSpPr>
          <p:spPr>
            <a:xfrm>
              <a:off x="6015960" y="3010320"/>
              <a:ext cx="3111480" cy="1041480"/>
            </a:xfrm>
            <a:prstGeom prst="ellipse">
              <a:avLst/>
            </a:prstGeom>
            <a:noFill/>
            <a:ln w="9360">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endParaRPr lang="en-GB" sz="1800" b="0" strike="noStrike" spc="-1">
                <a:solidFill>
                  <a:srgbClr val="000000"/>
                </a:solidFill>
                <a:latin typeface="Times New Roman"/>
              </a:endParaRPr>
            </a:p>
          </p:txBody>
        </p:sp>
        <p:sp>
          <p:nvSpPr>
            <p:cNvPr id="180" name="Connecteur droit 179"/>
            <p:cNvSpPr/>
            <p:nvPr/>
          </p:nvSpPr>
          <p:spPr>
            <a:xfrm flipV="1">
              <a:off x="7590600" y="3010320"/>
              <a:ext cx="25560" cy="533520"/>
            </a:xfrm>
            <a:prstGeom prst="line">
              <a:avLst/>
            </a:prstGeom>
            <a:ln w="9360">
              <a:solidFill>
                <a:srgbClr val="FFFFFF"/>
              </a:solidFill>
              <a:prstDash val="dash"/>
              <a:miter/>
            </a:ln>
          </p:spPr>
          <p:style>
            <a:lnRef idx="0">
              <a:scrgbClr r="0" g="0" b="0"/>
            </a:lnRef>
            <a:fillRef idx="0">
              <a:scrgbClr r="0" g="0" b="0"/>
            </a:fillRef>
            <a:effectRef idx="0">
              <a:scrgbClr r="0" g="0" b="0"/>
            </a:effectRef>
            <a:fontRef idx="minor"/>
          </p:style>
          <p:txBody>
            <a:bodyPr lIns="90000" tIns="46800" rIns="90000" bIns="46800" anchor="t">
              <a:noAutofit/>
            </a:bodyPr>
            <a:lstStyle/>
            <a:p>
              <a:endParaRPr lang="en-GB" sz="1800" b="0" strike="noStrike" spc="-1">
                <a:solidFill>
                  <a:srgbClr val="000000"/>
                </a:solidFill>
                <a:latin typeface="Times New Roman"/>
              </a:endParaRPr>
            </a:p>
          </p:txBody>
        </p:sp>
        <p:sp>
          <p:nvSpPr>
            <p:cNvPr id="181" name="Rectangle 180"/>
            <p:cNvSpPr/>
            <p:nvPr/>
          </p:nvSpPr>
          <p:spPr>
            <a:xfrm>
              <a:off x="7400160" y="2769120"/>
              <a:ext cx="965160" cy="276480"/>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t">
              <a:spAutoFit/>
            </a:bodyPr>
            <a:lstStyle/>
            <a:p>
              <a:pPr>
                <a:spcBef>
                  <a:spcPts val="751"/>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fr-FR" sz="1200" b="1" strike="noStrike" spc="-1">
                  <a:solidFill>
                    <a:srgbClr val="FFFFFF"/>
                  </a:solidFill>
                  <a:latin typeface="Times New Roman"/>
                </a:rPr>
                <a:t>North</a:t>
              </a:r>
              <a:endParaRPr lang="en-GB" sz="1200" b="0" strike="noStrike" spc="-1">
                <a:solidFill>
                  <a:srgbClr val="000000"/>
                </a:solidFill>
                <a:latin typeface="Times New Roman"/>
              </a:endParaRPr>
            </a:p>
          </p:txBody>
        </p:sp>
        <p:sp>
          <p:nvSpPr>
            <p:cNvPr id="182" name="Forme libre : forme 181"/>
            <p:cNvSpPr/>
            <p:nvPr/>
          </p:nvSpPr>
          <p:spPr>
            <a:xfrm rot="5400000" flipH="1">
              <a:off x="7292880" y="2666880"/>
              <a:ext cx="609120" cy="1701720"/>
            </a:xfrm>
            <a:custGeom>
              <a:avLst/>
              <a:gdLst/>
              <a:ahLst/>
              <a:cxnLst/>
              <a:rect l="l" t="t" r="r" b="b"/>
              <a:pathLst>
                <a:path w="21600" h="21600" stroke="0">
                  <a:moveTo>
                    <a:pt x="19399" y="17335"/>
                  </a:moveTo>
                  <a:arcTo wR="10800" hR="10800" stAng="2233990" swAng="19366010"/>
                  <a:lnTo>
                    <a:pt x="10800" y="10800"/>
                  </a:lnTo>
                  <a:close/>
                </a:path>
                <a:path w="21600" h="21600" fill="none">
                  <a:moveTo>
                    <a:pt x="19399" y="17335"/>
                  </a:moveTo>
                  <a:arcTo wR="10800" hR="10800" stAng="2233990" swAng="19366010"/>
                </a:path>
              </a:pathLst>
            </a:custGeom>
            <a:noFill/>
            <a:ln w="9360">
              <a:solidFill>
                <a:srgbClr val="FFFFFF"/>
              </a:solidFill>
              <a:miter/>
              <a:headEnd type="triangle" w="med" len="med"/>
            </a:ln>
          </p:spPr>
          <p:style>
            <a:lnRef idx="0">
              <a:scrgbClr r="0" g="0" b="0"/>
            </a:lnRef>
            <a:fillRef idx="0">
              <a:scrgbClr r="0" g="0" b="0"/>
            </a:fillRef>
            <a:effectRef idx="0">
              <a:scrgbClr r="0" g="0" b="0"/>
            </a:effectRef>
            <a:fontRef idx="minor"/>
          </p:style>
          <p:txBody>
            <a:bodyPr wrap="none" lIns="90000" tIns="46800" rIns="90000" bIns="46800" anchor="ctr">
              <a:noAutofit/>
            </a:bodyPr>
            <a:lstStyle/>
            <a:p>
              <a:endParaRPr lang="en-GB" sz="1800" b="0" strike="noStrike" spc="-1">
                <a:solidFill>
                  <a:srgbClr val="000000"/>
                </a:solidFill>
                <a:latin typeface="Times New Roman"/>
              </a:endParaRPr>
            </a:p>
          </p:txBody>
        </p:sp>
        <p:sp>
          <p:nvSpPr>
            <p:cNvPr id="183" name="Rectangle 182"/>
            <p:cNvSpPr/>
            <p:nvPr/>
          </p:nvSpPr>
          <p:spPr>
            <a:xfrm>
              <a:off x="5266800" y="2210040"/>
              <a:ext cx="996840" cy="307080"/>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t">
              <a:spAutoFit/>
            </a:bodyPr>
            <a:lstStyle/>
            <a:p>
              <a:pPr>
                <a:spcBef>
                  <a:spcPts val="876"/>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fr-FR" sz="1400" b="1" strike="noStrike" spc="-1">
                  <a:solidFill>
                    <a:srgbClr val="000000"/>
                  </a:solidFill>
                  <a:latin typeface="Times New Roman"/>
                </a:rPr>
                <a:t>scatterer</a:t>
              </a:r>
              <a:endParaRPr lang="en-GB" sz="1400" b="0" strike="noStrike" spc="-1">
                <a:solidFill>
                  <a:srgbClr val="000000"/>
                </a:solidFill>
                <a:latin typeface="Times New Roman"/>
              </a:endParaRPr>
            </a:p>
          </p:txBody>
        </p:sp>
      </p:grpSp>
      <p:sp>
        <p:nvSpPr>
          <p:cNvPr id="184" name="ZoneTexte 183"/>
          <p:cNvSpPr txBox="1"/>
          <p:nvPr/>
        </p:nvSpPr>
        <p:spPr>
          <a:xfrm>
            <a:off x="1260360" y="1235520"/>
            <a:ext cx="6001560" cy="4645800"/>
          </a:xfrm>
          <a:prstGeom prst="rect">
            <a:avLst/>
          </a:prstGeom>
          <a:noFill/>
          <a:ln w="0">
            <a:noFill/>
          </a:ln>
        </p:spPr>
        <p:txBody>
          <a:bodyPr lIns="90000" tIns="45000" rIns="90000" bIns="45000" anchor="t">
            <a:noAutofit/>
          </a:bodyPr>
          <a:lstStyle/>
          <a:p>
            <a:r>
              <a:rPr lang="en-GB" sz="1800" b="0" strike="noStrike" spc="-1" dirty="0">
                <a:solidFill>
                  <a:srgbClr val="000000"/>
                </a:solidFill>
                <a:latin typeface="Times New Roman"/>
              </a:rPr>
              <a:t>The scatterers are characterized with respect to the radar :</a:t>
            </a:r>
            <a:endParaRPr lang="fr-FR" sz="1800" b="0" strike="noStrike" spc="-1" dirty="0">
              <a:solidFill>
                <a:srgbClr val="000000"/>
              </a:solidFill>
              <a:latin typeface="Times New Roman"/>
            </a:endParaRPr>
          </a:p>
          <a:p>
            <a:endParaRPr lang="fr-FR" sz="1800" b="0" strike="noStrike" spc="-1" dirty="0">
              <a:solidFill>
                <a:srgbClr val="000000"/>
              </a:solidFill>
              <a:latin typeface="Times New Roman"/>
            </a:endParaRPr>
          </a:p>
          <a:p>
            <a:r>
              <a:rPr lang="en-GB" sz="1800" b="0" strike="noStrike" spc="-1" dirty="0">
                <a:solidFill>
                  <a:srgbClr val="000000"/>
                </a:solidFill>
                <a:latin typeface="Times New Roman"/>
              </a:rPr>
              <a:t>Radial distance :  </a:t>
            </a:r>
            <a:endParaRPr lang="fr-FR" sz="1800" b="0" strike="noStrike" spc="-1" dirty="0">
              <a:solidFill>
                <a:srgbClr val="000000"/>
              </a:solidFill>
              <a:latin typeface="Times New Roman"/>
            </a:endParaRPr>
          </a:p>
          <a:p>
            <a:endParaRPr lang="fr-FR" sz="1800" b="0" strike="noStrike" spc="-1" dirty="0">
              <a:solidFill>
                <a:srgbClr val="000000"/>
              </a:solidFill>
              <a:latin typeface="Times New Roman"/>
            </a:endParaRPr>
          </a:p>
          <a:p>
            <a:r>
              <a:rPr lang="en-GB" sz="1800" b="0" strike="noStrike" spc="-1" dirty="0">
                <a:solidFill>
                  <a:srgbClr val="000000"/>
                </a:solidFill>
                <a:latin typeface="Times New Roman"/>
              </a:rPr>
              <a:t>Azimuth : </a:t>
            </a:r>
            <a:r>
              <a:rPr lang="en-GB" sz="1800" b="0" strike="noStrike" spc="-1" dirty="0">
                <a:solidFill>
                  <a:srgbClr val="000000"/>
                </a:solidFill>
                <a:latin typeface="Times New Roman"/>
                <a:ea typeface="Times New Roman"/>
              </a:rPr>
              <a:t>β</a:t>
            </a:r>
            <a:endParaRPr lang="fr-FR" sz="1800" b="0" strike="noStrike" spc="-1" dirty="0">
              <a:solidFill>
                <a:srgbClr val="000000"/>
              </a:solidFill>
              <a:latin typeface="Times New Roman"/>
            </a:endParaRPr>
          </a:p>
          <a:p>
            <a:endParaRPr lang="fr-FR" sz="1800" b="0" strike="noStrike" spc="-1" dirty="0">
              <a:solidFill>
                <a:srgbClr val="000000"/>
              </a:solidFill>
              <a:latin typeface="Times New Roman"/>
            </a:endParaRPr>
          </a:p>
          <a:p>
            <a:r>
              <a:rPr lang="en-GB" sz="1800" b="0" strike="noStrike" spc="-1" dirty="0">
                <a:solidFill>
                  <a:srgbClr val="000000"/>
                </a:solidFill>
                <a:latin typeface="Times New Roman"/>
              </a:rPr>
              <a:t>Elevation : </a:t>
            </a:r>
            <a:r>
              <a:rPr lang="en-GB" sz="1800" b="0" strike="noStrike" spc="-1" dirty="0">
                <a:solidFill>
                  <a:srgbClr val="000000"/>
                </a:solidFill>
                <a:latin typeface="Times New Roman"/>
                <a:ea typeface="Times New Roman"/>
              </a:rPr>
              <a:t>α</a:t>
            </a:r>
            <a:endParaRPr lang="fr-FR" sz="1800" b="0" strike="noStrike" spc="-1" dirty="0">
              <a:solidFill>
                <a:srgbClr val="000000"/>
              </a:solidFill>
              <a:latin typeface="Times New Roman"/>
            </a:endParaRPr>
          </a:p>
          <a:p>
            <a:endParaRPr lang="fr-FR" sz="1800" b="0" strike="noStrike" spc="-1" dirty="0">
              <a:solidFill>
                <a:srgbClr val="000000"/>
              </a:solidFill>
              <a:latin typeface="Times New Roman"/>
            </a:endParaRPr>
          </a:p>
          <a:p>
            <a:endParaRPr lang="fr-FR" sz="1800" b="0" strike="noStrike" spc="-1" dirty="0">
              <a:solidFill>
                <a:srgbClr val="000000"/>
              </a:solidFill>
              <a:latin typeface="Times New Roman"/>
            </a:endParaRPr>
          </a:p>
          <a:p>
            <a:endParaRPr lang="fr-FR" sz="1800" b="0" strike="noStrike" spc="-1" dirty="0">
              <a:solidFill>
                <a:srgbClr val="000000"/>
              </a:solidFill>
              <a:latin typeface="Times New Roman"/>
            </a:endParaRPr>
          </a:p>
          <a:p>
            <a:endParaRPr lang="fr-FR" sz="1800" b="0" strike="noStrike" spc="-1" dirty="0">
              <a:solidFill>
                <a:srgbClr val="000000"/>
              </a:solidFill>
              <a:latin typeface="Times New Roman"/>
            </a:endParaRPr>
          </a:p>
          <a:p>
            <a:endParaRPr lang="fr-FR" sz="1800" b="0" strike="noStrike" spc="-1" dirty="0">
              <a:solidFill>
                <a:srgbClr val="000000"/>
              </a:solidFill>
              <a:latin typeface="Times New Roman"/>
            </a:endParaRPr>
          </a:p>
          <a:p>
            <a:endParaRPr lang="fr-FR" sz="1800" b="0" strike="noStrike" spc="-1" dirty="0">
              <a:solidFill>
                <a:srgbClr val="000000"/>
              </a:solidFill>
              <a:latin typeface="Times New Roman"/>
            </a:endParaRPr>
          </a:p>
          <a:p>
            <a:endParaRPr lang="fr-FR" sz="1800" b="0" strike="noStrike" spc="-1" dirty="0">
              <a:solidFill>
                <a:srgbClr val="000000"/>
              </a:solidFill>
              <a:latin typeface="Times New Roman"/>
            </a:endParaRPr>
          </a:p>
          <a:p>
            <a:endParaRPr lang="fr-FR" sz="1800" b="0" strike="noStrike" spc="-1" dirty="0">
              <a:solidFill>
                <a:srgbClr val="000000"/>
              </a:solidFill>
              <a:latin typeface="Times New Roman"/>
            </a:endParaRPr>
          </a:p>
          <a:p>
            <a:endParaRPr lang="fr-FR" sz="1800" b="0" strike="noStrike" spc="-1" dirty="0">
              <a:solidFill>
                <a:srgbClr val="000000"/>
              </a:solidFill>
              <a:latin typeface="Times New Roman"/>
            </a:endParaRPr>
          </a:p>
          <a:p>
            <a:r>
              <a:rPr lang="en-GB" sz="1800" b="0" strike="noStrike" spc="-1" dirty="0">
                <a:solidFill>
                  <a:srgbClr val="000000"/>
                </a:solidFill>
                <a:latin typeface="Times New Roman"/>
              </a:rPr>
              <a:t>Received signal with respect to the distance of the scatterer</a:t>
            </a:r>
            <a:endParaRPr lang="fr-FR" sz="1800" b="0" strike="noStrike" spc="-1" dirty="0">
              <a:solidFill>
                <a:srgbClr val="000000"/>
              </a:solidFill>
              <a:latin typeface="Times New Roman"/>
            </a:endParaRPr>
          </a:p>
        </p:txBody>
      </p:sp>
      <mc:AlternateContent xmlns:mc="http://schemas.openxmlformats.org/markup-compatibility/2006">
        <mc:Choice xmlns:a14="http://schemas.microsoft.com/office/drawing/2010/main" Requires="a14">
          <p:sp>
            <p:nvSpPr>
              <p:cNvPr id="185" name="ZoneTexte 184"/>
              <p:cNvSpPr txBox="1"/>
              <p:nvPr/>
            </p:nvSpPr>
            <p:spPr>
              <a:xfrm>
                <a:off x="2994480" y="1640880"/>
                <a:ext cx="996840" cy="58356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𝑟</m:t>
                      </m:r>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𝑐</m:t>
                          </m:r>
                          <m:r>
                            <a:rPr>
                              <a:latin typeface="Cambria Math" panose="02040503050406030204" pitchFamily="18" charset="0"/>
                            </a:rPr>
                            <m:t>𝛥</m:t>
                          </m:r>
                          <m:r>
                            <a:rPr>
                              <a:latin typeface="Cambria Math" panose="02040503050406030204" pitchFamily="18" charset="0"/>
                            </a:rPr>
                            <m:t>𝑡</m:t>
                          </m:r>
                        </m:num>
                        <m:den>
                          <m:r>
                            <a:rPr>
                              <a:latin typeface="Cambria Math" panose="02040503050406030204" pitchFamily="18" charset="0"/>
                            </a:rPr>
                            <m:t>2</m:t>
                          </m:r>
                        </m:den>
                      </m:f>
                    </m:oMath>
                  </m:oMathPara>
                </a14:m>
                <a:endParaRPr dirty="0"/>
              </a:p>
            </p:txBody>
          </p:sp>
        </mc:Choice>
        <mc:Fallback>
          <p:sp>
            <p:nvSpPr>
              <p:cNvPr id="185" name="ZoneTexte 184"/>
              <p:cNvSpPr txBox="1">
                <a:spLocks noRot="1" noChangeAspect="1" noMove="1" noResize="1" noEditPoints="1" noAdjustHandles="1" noChangeArrowheads="1" noChangeShapeType="1" noTextEdit="1"/>
              </p:cNvSpPr>
              <p:nvPr/>
            </p:nvSpPr>
            <p:spPr>
              <a:xfrm>
                <a:off x="2994480" y="1640880"/>
                <a:ext cx="996840" cy="583560"/>
              </a:xfrm>
              <a:prstGeom prst="rect">
                <a:avLst/>
              </a:prstGeom>
              <a:blipFill>
                <a:blip r:embed="rId3"/>
                <a:stretch>
                  <a:fillRect/>
                </a:stretch>
              </a:blipFill>
            </p:spPr>
            <p:txBody>
              <a:bodyPr/>
              <a:lstStyle/>
              <a:p>
                <a:r>
                  <a:rPr lang="fr-FR">
                    <a:noFill/>
                  </a:rPr>
                  <a:t> </a:t>
                </a:r>
              </a:p>
            </p:txBody>
          </p:sp>
        </mc:Fallback>
      </mc:AlternateContent>
      <p:sp>
        <p:nvSpPr>
          <p:cNvPr id="186" name="Forme libre : forme 185"/>
          <p:cNvSpPr/>
          <p:nvPr/>
        </p:nvSpPr>
        <p:spPr>
          <a:xfrm rot="10800000" flipH="1">
            <a:off x="998640" y="1617480"/>
            <a:ext cx="192600" cy="1735920"/>
          </a:xfrm>
          <a:custGeom>
            <a:avLst/>
            <a:gdLst>
              <a:gd name="textAreaLeft" fmla="*/ 122760 w 192600"/>
              <a:gd name="textAreaRight" fmla="*/ 192600 w 192600"/>
              <a:gd name="textAreaTop" fmla="*/ 45000 h 1735920"/>
              <a:gd name="textAreaBottom" fmla="*/ 1690920 h 1735920"/>
            </a:gdLst>
            <a:ahLst/>
            <a:cxnLst/>
            <a:rect l="textAreaLeft" t="textAreaTop" r="textAreaRight" b="textAreaBottom"/>
            <a:pathLst>
              <a:path w="21600" h="21600">
                <a:moveTo>
                  <a:pt x="21600" y="0"/>
                </a:moveTo>
                <a:cubicBezTo>
                  <a:pt x="16200" y="0"/>
                  <a:pt x="10800" y="900"/>
                  <a:pt x="10800" y="1800"/>
                </a:cubicBezTo>
                <a:lnTo>
                  <a:pt x="10800" y="9000"/>
                </a:lnTo>
                <a:cubicBezTo>
                  <a:pt x="10800" y="9900"/>
                  <a:pt x="5400" y="10800"/>
                  <a:pt x="0" y="10800"/>
                </a:cubicBezTo>
                <a:cubicBezTo>
                  <a:pt x="5400" y="10800"/>
                  <a:pt x="10800" y="11700"/>
                  <a:pt x="10800" y="12600"/>
                </a:cubicBezTo>
                <a:lnTo>
                  <a:pt x="10800" y="19800"/>
                </a:lnTo>
                <a:cubicBezTo>
                  <a:pt x="10800" y="20700"/>
                  <a:pt x="16200" y="21600"/>
                  <a:pt x="21600" y="21600"/>
                </a:cubicBezTo>
              </a:path>
            </a:pathLst>
          </a:custGeom>
          <a:noFill/>
          <a:ln w="36000">
            <a:solidFill>
              <a:srgbClr val="C9211E"/>
            </a:solidFill>
            <a:round/>
          </a:ln>
        </p:spPr>
        <p:style>
          <a:lnRef idx="0">
            <a:scrgbClr r="0" g="0" b="0"/>
          </a:lnRef>
          <a:fillRef idx="0">
            <a:scrgbClr r="0" g="0" b="0"/>
          </a:fillRef>
          <a:effectRef idx="0">
            <a:scrgbClr r="0" g="0" b="0"/>
          </a:effectRef>
          <a:fontRef idx="minor"/>
        </p:style>
        <p:txBody>
          <a:bodyPr lIns="108000" tIns="63000" rIns="108000" bIns="63000" anchor="ctr">
            <a:noAutofit/>
          </a:bodyPr>
          <a:lstStyle/>
          <a:p>
            <a:endParaRPr lang="en-GB" sz="1800" b="0" strike="noStrike" spc="-1">
              <a:solidFill>
                <a:srgbClr val="000000"/>
              </a:solidFill>
              <a:latin typeface="Times New Roman"/>
            </a:endParaRPr>
          </a:p>
        </p:txBody>
      </p:sp>
      <p:sp>
        <p:nvSpPr>
          <p:cNvPr id="187" name="ZoneTexte 186"/>
          <p:cNvSpPr txBox="1"/>
          <p:nvPr/>
        </p:nvSpPr>
        <p:spPr>
          <a:xfrm rot="16200000">
            <a:off x="-449640" y="2248200"/>
            <a:ext cx="2212200" cy="343440"/>
          </a:xfrm>
          <a:prstGeom prst="rect">
            <a:avLst/>
          </a:prstGeom>
          <a:noFill/>
          <a:ln w="0">
            <a:noFill/>
          </a:ln>
        </p:spPr>
        <p:txBody>
          <a:bodyPr lIns="90000" tIns="45000" rIns="90000" bIns="45000" anchor="t">
            <a:noAutofit/>
          </a:bodyPr>
          <a:lstStyle/>
          <a:p>
            <a:r>
              <a:rPr lang="en-GB" sz="1800" b="0" strike="noStrike" spc="-1">
                <a:solidFill>
                  <a:srgbClr val="000000"/>
                </a:solidFill>
                <a:latin typeface="Times New Roman"/>
              </a:rPr>
              <a:t>Geographical location</a:t>
            </a:r>
            <a:endParaRPr lang="fr-FR" sz="1800" b="0" strike="noStrike" spc="-1">
              <a:solidFill>
                <a:srgbClr val="000000"/>
              </a:solidFill>
              <a:latin typeface="Times New Roman"/>
            </a:endParaRPr>
          </a:p>
        </p:txBody>
      </p:sp>
      <p:sp>
        <p:nvSpPr>
          <p:cNvPr id="188" name="ZoneTexte 187"/>
          <p:cNvSpPr txBox="1"/>
          <p:nvPr/>
        </p:nvSpPr>
        <p:spPr>
          <a:xfrm rot="16200000">
            <a:off x="-308520" y="5485680"/>
            <a:ext cx="1930320" cy="343440"/>
          </a:xfrm>
          <a:prstGeom prst="rect">
            <a:avLst/>
          </a:prstGeom>
          <a:noFill/>
          <a:ln w="0">
            <a:noFill/>
          </a:ln>
        </p:spPr>
        <p:txBody>
          <a:bodyPr lIns="90000" tIns="45000" rIns="90000" bIns="45000" anchor="t">
            <a:noAutofit/>
          </a:bodyPr>
          <a:lstStyle/>
          <a:p>
            <a:r>
              <a:rPr lang="en-GB" sz="1800" b="0" strike="noStrike" spc="-1">
                <a:solidFill>
                  <a:srgbClr val="000000"/>
                </a:solidFill>
                <a:latin typeface="Times New Roman"/>
              </a:rPr>
              <a:t>Physical properties</a:t>
            </a:r>
            <a:endParaRPr lang="fr-FR" sz="1800" b="0" strike="noStrike" spc="-1">
              <a:solidFill>
                <a:srgbClr val="000000"/>
              </a:solidFill>
              <a:latin typeface="Times New Roman"/>
            </a:endParaRPr>
          </a:p>
        </p:txBody>
      </p:sp>
      <p:sp>
        <p:nvSpPr>
          <p:cNvPr id="189" name="Forme libre : forme 188"/>
          <p:cNvSpPr/>
          <p:nvPr/>
        </p:nvSpPr>
        <p:spPr>
          <a:xfrm rot="10800000" flipH="1">
            <a:off x="999000" y="5115600"/>
            <a:ext cx="192600" cy="1225800"/>
          </a:xfrm>
          <a:custGeom>
            <a:avLst/>
            <a:gdLst>
              <a:gd name="textAreaLeft" fmla="*/ 122760 w 192600"/>
              <a:gd name="textAreaRight" fmla="*/ 192600 w 192600"/>
              <a:gd name="textAreaTop" fmla="*/ 31680 h 1225800"/>
              <a:gd name="textAreaBottom" fmla="*/ 1194120 h 1225800"/>
            </a:gdLst>
            <a:ahLst/>
            <a:cxnLst/>
            <a:rect l="textAreaLeft" t="textAreaTop" r="textAreaRight" b="textAreaBottom"/>
            <a:pathLst>
              <a:path w="21600" h="21600">
                <a:moveTo>
                  <a:pt x="21600" y="0"/>
                </a:moveTo>
                <a:cubicBezTo>
                  <a:pt x="16200" y="0"/>
                  <a:pt x="10800" y="900"/>
                  <a:pt x="10800" y="1800"/>
                </a:cubicBezTo>
                <a:lnTo>
                  <a:pt x="10800" y="9000"/>
                </a:lnTo>
                <a:cubicBezTo>
                  <a:pt x="10800" y="9900"/>
                  <a:pt x="5400" y="10800"/>
                  <a:pt x="0" y="10800"/>
                </a:cubicBezTo>
                <a:cubicBezTo>
                  <a:pt x="5400" y="10800"/>
                  <a:pt x="10800" y="11700"/>
                  <a:pt x="10800" y="12600"/>
                </a:cubicBezTo>
                <a:lnTo>
                  <a:pt x="10800" y="19800"/>
                </a:lnTo>
                <a:cubicBezTo>
                  <a:pt x="10800" y="20700"/>
                  <a:pt x="16200" y="21600"/>
                  <a:pt x="21600" y="21600"/>
                </a:cubicBezTo>
              </a:path>
            </a:pathLst>
          </a:custGeom>
          <a:noFill/>
          <a:ln w="36000">
            <a:solidFill>
              <a:srgbClr val="C9211E"/>
            </a:solidFill>
            <a:round/>
          </a:ln>
        </p:spPr>
        <p:style>
          <a:lnRef idx="0">
            <a:scrgbClr r="0" g="0" b="0"/>
          </a:lnRef>
          <a:fillRef idx="0">
            <a:scrgbClr r="0" g="0" b="0"/>
          </a:fillRef>
          <a:effectRef idx="0">
            <a:scrgbClr r="0" g="0" b="0"/>
          </a:effectRef>
          <a:fontRef idx="minor"/>
        </p:style>
        <p:txBody>
          <a:bodyPr lIns="108000" tIns="63000" rIns="108000" bIns="63000" anchor="ctr">
            <a:noAutofit/>
          </a:bodyPr>
          <a:lstStyle/>
          <a:p>
            <a:endParaRPr lang="en-GB" sz="1800" b="0" strike="noStrike" spc="-1">
              <a:solidFill>
                <a:srgbClr val="000000"/>
              </a:solidFill>
              <a:latin typeface="Times New Roman"/>
            </a:endParaRPr>
          </a:p>
        </p:txBody>
      </p:sp>
      <p:sp>
        <p:nvSpPr>
          <p:cNvPr id="3" name="PlaceHolder 2"/>
          <p:cNvSpPr>
            <a:spLocks noGrp="1"/>
          </p:cNvSpPr>
          <p:nvPr>
            <p:ph type="ftr" idx="3"/>
          </p:nvPr>
        </p:nvSpPr>
        <p:spPr/>
        <p:txBody>
          <a:bodyPr/>
          <a:lstStyle/>
          <a:p>
            <a:r>
              <a:t>Pyrad course: Introduction to weather radar</a:t>
            </a:r>
          </a:p>
        </p:txBody>
      </p:sp>
      <p:sp>
        <p:nvSpPr>
          <p:cNvPr id="4" name="PlaceHolder 3"/>
          <p:cNvSpPr>
            <a:spLocks noGrp="1"/>
          </p:cNvSpPr>
          <p:nvPr>
            <p:ph type="sldNum" idx="4"/>
          </p:nvPr>
        </p:nvSpPr>
        <p:spPr/>
        <p:txBody>
          <a:bodyPr/>
          <a:lstStyle/>
          <a:p>
            <a:fld id="{84EB6F8C-E6DB-4D81-9CF6-0AC714CD5FFD}" type="slidenum">
              <a:t>11</a:t>
            </a:fld>
            <a:endParaRPr/>
          </a:p>
        </p:txBody>
      </p:sp>
      <p:sp>
        <p:nvSpPr>
          <p:cNvPr id="5" name="PlaceHolder 4"/>
          <p:cNvSpPr>
            <a:spLocks noGrp="1"/>
          </p:cNvSpPr>
          <p:nvPr>
            <p:ph type="dt" idx="5"/>
          </p:nvPr>
        </p:nvSpPr>
        <p:spPr/>
        <p:txBody>
          <a:bodyPr/>
          <a:lstStyle/>
          <a:p>
            <a:fld id="{E8962AA7-8FE7-458D-A824-797159470FA4}" type="datetime1">
              <a:rPr lang="ca-ES"/>
              <a:t>16/8/2023</a:t>
            </a:fld>
            <a:endParaRPr lang="ca-E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Resolution</a:t>
            </a:r>
            <a:endParaRPr lang="fr-FR" sz="2400" b="1" strike="noStrike" spc="-1">
              <a:solidFill>
                <a:srgbClr val="000000"/>
              </a:solidFill>
              <a:latin typeface="Arial"/>
            </a:endParaRPr>
          </a:p>
        </p:txBody>
      </p:sp>
      <p:sp>
        <p:nvSpPr>
          <p:cNvPr id="191" name="Rectangle 1"/>
          <p:cNvSpPr/>
          <p:nvPr/>
        </p:nvSpPr>
        <p:spPr>
          <a:xfrm>
            <a:off x="704160" y="2591280"/>
            <a:ext cx="76320" cy="228600"/>
          </a:xfrm>
          <a:prstGeom prst="rect">
            <a:avLst/>
          </a:prstGeom>
          <a:noFill/>
          <a:ln w="9360">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endParaRPr lang="en-GB" sz="1800" b="0" strike="noStrike" spc="-1">
              <a:solidFill>
                <a:srgbClr val="000000"/>
              </a:solidFill>
              <a:latin typeface="Times New Roman"/>
            </a:endParaRPr>
          </a:p>
        </p:txBody>
      </p:sp>
      <p:sp>
        <p:nvSpPr>
          <p:cNvPr id="192" name="AutoShape 24"/>
          <p:cNvSpPr/>
          <p:nvPr/>
        </p:nvSpPr>
        <p:spPr>
          <a:xfrm>
            <a:off x="780480" y="2438640"/>
            <a:ext cx="75960" cy="228600"/>
          </a:xfrm>
          <a:custGeom>
            <a:avLst/>
            <a:gdLst/>
            <a:ahLst/>
            <a:cxnLst/>
            <a:rect l="l" t="t" r="r" b="b"/>
            <a:pathLst>
              <a:path w="21600" h="21600">
                <a:moveTo>
                  <a:pt x="21600" y="0"/>
                </a:moveTo>
                <a:cubicBezTo>
                  <a:pt x="16200" y="1938"/>
                  <a:pt x="10800" y="5080"/>
                  <a:pt x="10800" y="10800"/>
                </a:cubicBezTo>
                <a:cubicBezTo>
                  <a:pt x="10800" y="16520"/>
                  <a:pt x="16200" y="19662"/>
                  <a:pt x="21600" y="21600"/>
                </a:cubicBezTo>
                <a:cubicBezTo>
                  <a:pt x="9740" y="21600"/>
                  <a:pt x="0" y="16730"/>
                  <a:pt x="0" y="10800"/>
                </a:cubicBezTo>
                <a:cubicBezTo>
                  <a:pt x="0" y="4870"/>
                  <a:pt x="9740" y="0"/>
                  <a:pt x="21600" y="0"/>
                </a:cubicBezTo>
                <a:close/>
              </a:path>
            </a:pathLst>
          </a:custGeom>
          <a:noFill/>
          <a:ln w="9360">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endParaRPr lang="en-GB" sz="1800" b="0" strike="noStrike" spc="-1">
              <a:solidFill>
                <a:srgbClr val="000000"/>
              </a:solidFill>
              <a:latin typeface="Times New Roman"/>
            </a:endParaRPr>
          </a:p>
        </p:txBody>
      </p:sp>
      <p:sp>
        <p:nvSpPr>
          <p:cNvPr id="193" name="Line 12"/>
          <p:cNvSpPr/>
          <p:nvPr/>
        </p:nvSpPr>
        <p:spPr>
          <a:xfrm flipV="1">
            <a:off x="856440" y="1219680"/>
            <a:ext cx="7239240" cy="1371600"/>
          </a:xfrm>
          <a:prstGeom prst="line">
            <a:avLst/>
          </a:prstGeom>
          <a:ln w="9360">
            <a:solidFill>
              <a:srgbClr val="000000"/>
            </a:solidFill>
            <a:miter/>
          </a:ln>
        </p:spPr>
        <p:style>
          <a:lnRef idx="0">
            <a:scrgbClr r="0" g="0" b="0"/>
          </a:lnRef>
          <a:fillRef idx="0">
            <a:scrgbClr r="0" g="0" b="0"/>
          </a:fillRef>
          <a:effectRef idx="0">
            <a:scrgbClr r="0" g="0" b="0"/>
          </a:effectRef>
          <a:fontRef idx="minor"/>
        </p:style>
        <p:txBody>
          <a:bodyPr lIns="90000" tIns="46800" rIns="90000" bIns="46800" anchor="t">
            <a:noAutofit/>
          </a:bodyPr>
          <a:lstStyle/>
          <a:p>
            <a:endParaRPr lang="en-GB" sz="1800" b="0" strike="noStrike" spc="-1">
              <a:solidFill>
                <a:srgbClr val="000000"/>
              </a:solidFill>
              <a:latin typeface="Times New Roman"/>
            </a:endParaRPr>
          </a:p>
        </p:txBody>
      </p:sp>
      <p:sp>
        <p:nvSpPr>
          <p:cNvPr id="194" name="Line 13"/>
          <p:cNvSpPr/>
          <p:nvPr/>
        </p:nvSpPr>
        <p:spPr>
          <a:xfrm flipV="1">
            <a:off x="856440" y="2209680"/>
            <a:ext cx="7315200" cy="381240"/>
          </a:xfrm>
          <a:prstGeom prst="line">
            <a:avLst/>
          </a:prstGeom>
          <a:ln w="9360">
            <a:solidFill>
              <a:srgbClr val="000000"/>
            </a:solidFill>
            <a:miter/>
          </a:ln>
        </p:spPr>
        <p:style>
          <a:lnRef idx="0">
            <a:scrgbClr r="0" g="0" b="0"/>
          </a:lnRef>
          <a:fillRef idx="0">
            <a:scrgbClr r="0" g="0" b="0"/>
          </a:fillRef>
          <a:effectRef idx="0">
            <a:scrgbClr r="0" g="0" b="0"/>
          </a:effectRef>
          <a:fontRef idx="minor"/>
        </p:style>
        <p:txBody>
          <a:bodyPr lIns="90000" tIns="46800" rIns="90000" bIns="46800" anchor="t">
            <a:noAutofit/>
          </a:bodyPr>
          <a:lstStyle/>
          <a:p>
            <a:endParaRPr lang="en-GB" sz="1800" b="0" strike="noStrike" spc="-1">
              <a:solidFill>
                <a:srgbClr val="000000"/>
              </a:solidFill>
              <a:latin typeface="Times New Roman"/>
            </a:endParaRPr>
          </a:p>
        </p:txBody>
      </p:sp>
      <p:sp>
        <p:nvSpPr>
          <p:cNvPr id="195" name="Arc 1"/>
          <p:cNvSpPr/>
          <p:nvPr/>
        </p:nvSpPr>
        <p:spPr>
          <a:xfrm>
            <a:off x="7867080" y="1295640"/>
            <a:ext cx="75960" cy="914400"/>
          </a:xfrm>
          <a:prstGeom prst="pie">
            <a:avLst/>
          </a:prstGeom>
          <a:noFill/>
          <a:ln w="9360">
            <a:solidFill>
              <a:srgbClr val="000000"/>
            </a:solidFill>
            <a:round/>
            <a:headEnd type="triangle" w="med" len="med"/>
            <a:tailEnd type="triangle" w="med" len="med"/>
          </a:ln>
        </p:spPr>
        <p:style>
          <a:lnRef idx="0">
            <a:scrgbClr r="0" g="0" b="0"/>
          </a:lnRef>
          <a:fillRef idx="0">
            <a:scrgbClr r="0" g="0" b="0"/>
          </a:fillRef>
          <a:effectRef idx="0">
            <a:scrgbClr r="0" g="0" b="0"/>
          </a:effectRef>
          <a:fontRef idx="minor"/>
        </p:style>
        <p:txBody>
          <a:bodyPr wrap="none" lIns="90000" tIns="46800" rIns="90000" bIns="46800" anchor="ctr">
            <a:noAutofit/>
          </a:bodyPr>
          <a:lstStyle/>
          <a:p>
            <a:endParaRPr lang="en-GB" sz="1800" b="0" strike="noStrike" spc="-1">
              <a:solidFill>
                <a:srgbClr val="000000"/>
              </a:solidFill>
              <a:latin typeface="Times New Roman"/>
            </a:endParaRPr>
          </a:p>
        </p:txBody>
      </p:sp>
      <p:sp>
        <p:nvSpPr>
          <p:cNvPr id="196" name="Text Box 8"/>
          <p:cNvSpPr/>
          <p:nvPr/>
        </p:nvSpPr>
        <p:spPr>
          <a:xfrm>
            <a:off x="8008920" y="1467360"/>
            <a:ext cx="547920" cy="581400"/>
          </a:xfrm>
          <a:prstGeom prst="rect">
            <a:avLst/>
          </a:prstGeom>
          <a:noFill/>
          <a:ln w="9360">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t">
            <a:spAutoFit/>
          </a:bodyPr>
          <a:lstStyle/>
          <a:p>
            <a:pP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3200" b="0" strike="noStrike" spc="-1">
                <a:solidFill>
                  <a:srgbClr val="000000"/>
                </a:solidFill>
                <a:latin typeface="Times New Roman"/>
              </a:rPr>
              <a:t>1°</a:t>
            </a:r>
          </a:p>
        </p:txBody>
      </p:sp>
      <p:sp>
        <p:nvSpPr>
          <p:cNvPr id="197" name="Line 14"/>
          <p:cNvSpPr/>
          <p:nvPr/>
        </p:nvSpPr>
        <p:spPr>
          <a:xfrm>
            <a:off x="2745720" y="2229120"/>
            <a:ext cx="0" cy="228600"/>
          </a:xfrm>
          <a:prstGeom prst="line">
            <a:avLst/>
          </a:prstGeom>
          <a:ln w="9360">
            <a:solidFill>
              <a:srgbClr val="000000"/>
            </a:solidFill>
            <a:prstDash val="dash"/>
            <a:miter/>
          </a:ln>
        </p:spPr>
        <p:style>
          <a:lnRef idx="0">
            <a:scrgbClr r="0" g="0" b="0"/>
          </a:lnRef>
          <a:fillRef idx="0">
            <a:scrgbClr r="0" g="0" b="0"/>
          </a:fillRef>
          <a:effectRef idx="0">
            <a:scrgbClr r="0" g="0" b="0"/>
          </a:effectRef>
          <a:fontRef idx="minor"/>
        </p:style>
        <p:txBody>
          <a:bodyPr lIns="90000" tIns="46800" rIns="90000" bIns="46800" anchor="t">
            <a:noAutofit/>
          </a:bodyPr>
          <a:lstStyle/>
          <a:p>
            <a:endParaRPr lang="en-GB" sz="1800" b="0" strike="noStrike" spc="-1">
              <a:solidFill>
                <a:srgbClr val="000000"/>
              </a:solidFill>
              <a:latin typeface="Times New Roman"/>
            </a:endParaRPr>
          </a:p>
        </p:txBody>
      </p:sp>
      <p:sp>
        <p:nvSpPr>
          <p:cNvPr id="198" name="Line 15"/>
          <p:cNvSpPr/>
          <p:nvPr/>
        </p:nvSpPr>
        <p:spPr>
          <a:xfrm>
            <a:off x="4193640" y="1924560"/>
            <a:ext cx="0" cy="533160"/>
          </a:xfrm>
          <a:prstGeom prst="line">
            <a:avLst/>
          </a:prstGeom>
          <a:ln w="9360">
            <a:solidFill>
              <a:srgbClr val="000000"/>
            </a:solidFill>
            <a:prstDash val="dash"/>
            <a:miter/>
          </a:ln>
        </p:spPr>
        <p:style>
          <a:lnRef idx="0">
            <a:scrgbClr r="0" g="0" b="0"/>
          </a:lnRef>
          <a:fillRef idx="0">
            <a:scrgbClr r="0" g="0" b="0"/>
          </a:fillRef>
          <a:effectRef idx="0">
            <a:scrgbClr r="0" g="0" b="0"/>
          </a:effectRef>
          <a:fontRef idx="minor"/>
        </p:style>
        <p:txBody>
          <a:bodyPr lIns="90000" tIns="46800" rIns="90000" bIns="46800" anchor="t">
            <a:noAutofit/>
          </a:bodyPr>
          <a:lstStyle/>
          <a:p>
            <a:endParaRPr lang="en-GB" sz="1800" b="0" strike="noStrike" spc="-1">
              <a:solidFill>
                <a:srgbClr val="000000"/>
              </a:solidFill>
              <a:latin typeface="Times New Roman"/>
            </a:endParaRPr>
          </a:p>
        </p:txBody>
      </p:sp>
      <p:sp>
        <p:nvSpPr>
          <p:cNvPr id="199" name="Line 16"/>
          <p:cNvSpPr/>
          <p:nvPr/>
        </p:nvSpPr>
        <p:spPr>
          <a:xfrm>
            <a:off x="5641200" y="1619640"/>
            <a:ext cx="0" cy="762120"/>
          </a:xfrm>
          <a:prstGeom prst="line">
            <a:avLst/>
          </a:prstGeom>
          <a:ln w="9360">
            <a:solidFill>
              <a:srgbClr val="000000"/>
            </a:solidFill>
            <a:prstDash val="dash"/>
            <a:miter/>
          </a:ln>
        </p:spPr>
        <p:style>
          <a:lnRef idx="0">
            <a:scrgbClr r="0" g="0" b="0"/>
          </a:lnRef>
          <a:fillRef idx="0">
            <a:scrgbClr r="0" g="0" b="0"/>
          </a:fillRef>
          <a:effectRef idx="0">
            <a:scrgbClr r="0" g="0" b="0"/>
          </a:effectRef>
          <a:fontRef idx="minor"/>
        </p:style>
        <p:txBody>
          <a:bodyPr lIns="90000" tIns="46800" rIns="90000" bIns="46800" anchor="t">
            <a:noAutofit/>
          </a:bodyPr>
          <a:lstStyle/>
          <a:p>
            <a:endParaRPr lang="en-GB" sz="1800" b="0" strike="noStrike" spc="-1">
              <a:solidFill>
                <a:srgbClr val="000000"/>
              </a:solidFill>
              <a:latin typeface="Times New Roman"/>
            </a:endParaRPr>
          </a:p>
        </p:txBody>
      </p:sp>
      <p:sp>
        <p:nvSpPr>
          <p:cNvPr id="200" name="Line 17"/>
          <p:cNvSpPr/>
          <p:nvPr/>
        </p:nvSpPr>
        <p:spPr>
          <a:xfrm flipH="1">
            <a:off x="7012800" y="1371960"/>
            <a:ext cx="15840" cy="933480"/>
          </a:xfrm>
          <a:prstGeom prst="line">
            <a:avLst/>
          </a:prstGeom>
          <a:ln w="9360">
            <a:solidFill>
              <a:srgbClr val="000000"/>
            </a:solidFill>
            <a:prstDash val="dash"/>
            <a:miter/>
          </a:ln>
        </p:spPr>
        <p:style>
          <a:lnRef idx="0">
            <a:scrgbClr r="0" g="0" b="0"/>
          </a:lnRef>
          <a:fillRef idx="0">
            <a:scrgbClr r="0" g="0" b="0"/>
          </a:fillRef>
          <a:effectRef idx="0">
            <a:scrgbClr r="0" g="0" b="0"/>
          </a:effectRef>
          <a:fontRef idx="minor"/>
        </p:style>
        <p:txBody>
          <a:bodyPr lIns="90000" tIns="46800" rIns="90000" bIns="46800" anchor="t">
            <a:noAutofit/>
          </a:bodyPr>
          <a:lstStyle/>
          <a:p>
            <a:endParaRPr lang="en-GB" sz="1800" b="0" strike="noStrike" spc="-1">
              <a:solidFill>
                <a:srgbClr val="000000"/>
              </a:solidFill>
              <a:latin typeface="Times New Roman"/>
            </a:endParaRPr>
          </a:p>
        </p:txBody>
      </p:sp>
      <p:sp>
        <p:nvSpPr>
          <p:cNvPr id="201" name="Text Box 14"/>
          <p:cNvSpPr/>
          <p:nvPr/>
        </p:nvSpPr>
        <p:spPr>
          <a:xfrm>
            <a:off x="672840" y="1195920"/>
            <a:ext cx="1982160" cy="368280"/>
          </a:xfrm>
          <a:prstGeom prst="rect">
            <a:avLst/>
          </a:prstGeom>
          <a:noFill/>
          <a:ln w="0">
            <a:noFill/>
          </a:ln>
        </p:spPr>
        <p:style>
          <a:lnRef idx="0">
            <a:scrgbClr r="0" g="0" b="0"/>
          </a:lnRef>
          <a:fillRef idx="0">
            <a:scrgbClr r="0" g="0" b="0"/>
          </a:fillRef>
          <a:effectRef idx="0">
            <a:scrgbClr r="0" g="0" b="0"/>
          </a:effectRef>
          <a:fontRef idx="minor"/>
        </p:style>
        <p:txBody>
          <a:bodyPr wrap="none" lIns="90000" tIns="46800" rIns="90000" bIns="46800" anchor="t">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strike="noStrike" spc="-1">
                <a:solidFill>
                  <a:srgbClr val="000000"/>
                </a:solidFill>
                <a:latin typeface="Times New Roman"/>
              </a:rPr>
              <a:t>Vertical resolution</a:t>
            </a:r>
            <a:endParaRPr lang="en-GB" sz="1800" b="0" strike="noStrike" spc="-1">
              <a:solidFill>
                <a:srgbClr val="000000"/>
              </a:solidFill>
              <a:latin typeface="Times New Roman"/>
            </a:endParaRPr>
          </a:p>
        </p:txBody>
      </p:sp>
      <p:sp>
        <p:nvSpPr>
          <p:cNvPr id="202" name="Text Box 12"/>
          <p:cNvSpPr/>
          <p:nvPr/>
        </p:nvSpPr>
        <p:spPr>
          <a:xfrm>
            <a:off x="303480" y="2762640"/>
            <a:ext cx="2049120" cy="642600"/>
          </a:xfrm>
          <a:prstGeom prst="rect">
            <a:avLst/>
          </a:prstGeom>
          <a:noFill/>
          <a:ln w="0">
            <a:noFill/>
          </a:ln>
        </p:spPr>
        <p:style>
          <a:lnRef idx="0">
            <a:scrgbClr r="0" g="0" b="0"/>
          </a:lnRef>
          <a:fillRef idx="0">
            <a:scrgbClr r="0" g="0" b="0"/>
          </a:fillRef>
          <a:effectRef idx="0">
            <a:scrgbClr r="0" g="0" b="0"/>
          </a:effectRef>
          <a:fontRef idx="minor"/>
        </p:style>
        <p:txBody>
          <a:bodyPr wrap="none" lIns="90000" tIns="46800" rIns="90000" bIns="46800" anchor="t">
            <a:spAutoFit/>
          </a:bodyPr>
          <a:lstStyle/>
          <a:p>
            <a:pP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0" strike="noStrike" spc="-1">
                <a:solidFill>
                  <a:srgbClr val="000000"/>
                </a:solidFill>
                <a:latin typeface="Times New Roman"/>
              </a:rPr>
              <a:t>Range :</a:t>
            </a:r>
          </a:p>
          <a:p>
            <a:pP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0" strike="noStrike" spc="-1">
                <a:solidFill>
                  <a:srgbClr val="000000"/>
                </a:solidFill>
                <a:latin typeface="Times New Roman"/>
              </a:rPr>
              <a:t>Vertical resolution : </a:t>
            </a:r>
          </a:p>
        </p:txBody>
      </p:sp>
      <p:sp>
        <p:nvSpPr>
          <p:cNvPr id="203" name="Text Box 17"/>
          <p:cNvSpPr/>
          <p:nvPr/>
        </p:nvSpPr>
        <p:spPr>
          <a:xfrm>
            <a:off x="2362320" y="2762640"/>
            <a:ext cx="5638680" cy="703800"/>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t">
            <a:spAutoFit/>
          </a:bodyPr>
          <a:lstStyle/>
          <a:p>
            <a:pP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0" strike="noStrike" spc="-1">
                <a:solidFill>
                  <a:srgbClr val="000000"/>
                </a:solidFill>
                <a:latin typeface="Times New Roman"/>
              </a:rPr>
              <a:t>50 km                100 km         150 km          200 km                 </a:t>
            </a:r>
          </a:p>
        </p:txBody>
      </p:sp>
      <p:sp>
        <p:nvSpPr>
          <p:cNvPr id="204" name="Text Box 18"/>
          <p:cNvSpPr/>
          <p:nvPr/>
        </p:nvSpPr>
        <p:spPr>
          <a:xfrm>
            <a:off x="2346480" y="3010320"/>
            <a:ext cx="5638680" cy="703800"/>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t">
            <a:spAutoFit/>
          </a:bodyPr>
          <a:lstStyle/>
          <a:p>
            <a:pP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0" strike="noStrike" spc="-1">
                <a:solidFill>
                  <a:srgbClr val="000000"/>
                </a:solidFill>
                <a:latin typeface="Times New Roman"/>
              </a:rPr>
              <a:t>0.9 km               1.8  km         2.6  km          3.5  km                 </a:t>
            </a:r>
          </a:p>
        </p:txBody>
      </p:sp>
      <p:sp>
        <p:nvSpPr>
          <p:cNvPr id="205" name="Text Box 19"/>
          <p:cNvSpPr/>
          <p:nvPr/>
        </p:nvSpPr>
        <p:spPr>
          <a:xfrm>
            <a:off x="572400" y="3643920"/>
            <a:ext cx="8314560" cy="642600"/>
          </a:xfrm>
          <a:prstGeom prst="rect">
            <a:avLst/>
          </a:prstGeom>
          <a:noFill/>
          <a:ln w="0">
            <a:noFill/>
          </a:ln>
        </p:spPr>
        <p:style>
          <a:lnRef idx="0">
            <a:scrgbClr r="0" g="0" b="0"/>
          </a:lnRef>
          <a:fillRef idx="0">
            <a:scrgbClr r="0" g="0" b="0"/>
          </a:fillRef>
          <a:effectRef idx="0">
            <a:scrgbClr r="0" g="0" b="0"/>
          </a:effectRef>
          <a:fontRef idx="minor"/>
        </p:style>
        <p:txBody>
          <a:bodyPr wrap="none" lIns="90000" tIns="46800" rIns="90000" bIns="46800" anchor="t">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strike="noStrike" spc="-1">
                <a:solidFill>
                  <a:srgbClr val="000000"/>
                </a:solidFill>
                <a:latin typeface="Times New Roman"/>
              </a:rPr>
              <a:t>Horizontal resolution </a:t>
            </a:r>
            <a:r>
              <a:rPr lang="en-GB" sz="1800" b="0" strike="noStrike" spc="-1">
                <a:solidFill>
                  <a:srgbClr val="000000"/>
                </a:solidFill>
                <a:latin typeface="Times New Roman"/>
              </a:rPr>
              <a:t>in azimuth = vertical resolution</a:t>
            </a:r>
          </a:p>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strike="noStrike" spc="-1">
                <a:solidFill>
                  <a:srgbClr val="000000"/>
                </a:solidFill>
                <a:latin typeface="Times New Roman"/>
              </a:rPr>
              <a:t>Horizontal resolution</a:t>
            </a:r>
            <a:r>
              <a:rPr lang="en-GB" sz="1800" b="0" strike="noStrike" spc="-1">
                <a:solidFill>
                  <a:srgbClr val="000000"/>
                </a:solidFill>
                <a:latin typeface="Times New Roman"/>
              </a:rPr>
              <a:t> in distance: Depends on the speed of light and the pulse duration </a:t>
            </a:r>
          </a:p>
        </p:txBody>
      </p:sp>
      <mc:AlternateContent xmlns:mc="http://schemas.openxmlformats.org/markup-compatibility/2006" xmlns:a14="http://schemas.microsoft.com/office/drawing/2010/main">
        <mc:Choice Requires="a14">
          <p:sp>
            <p:nvSpPr>
              <p:cNvPr id="206" name="ZoneTexte 205"/>
              <p:cNvSpPr txBox="1"/>
              <p:nvPr/>
            </p:nvSpPr>
            <p:spPr>
              <a:xfrm>
                <a:off x="3912840" y="4504320"/>
                <a:ext cx="952560" cy="59868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𝛥</m:t>
                      </m:r>
                      <m:r>
                        <a:rPr>
                          <a:latin typeface="Cambria Math" panose="02040503050406030204" pitchFamily="18" charset="0"/>
                        </a:rPr>
                        <m:t>𝑟</m:t>
                      </m:r>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𝑐</m:t>
                          </m:r>
                          <m:r>
                            <a:rPr>
                              <a:latin typeface="Cambria Math" panose="02040503050406030204" pitchFamily="18" charset="0"/>
                            </a:rPr>
                            <m:t>𝜏</m:t>
                          </m:r>
                        </m:num>
                        <m:den>
                          <m:r>
                            <a:rPr>
                              <a:latin typeface="Cambria Math" panose="02040503050406030204" pitchFamily="18" charset="0"/>
                            </a:rPr>
                            <m:t>2</m:t>
                          </m:r>
                        </m:den>
                      </m:f>
                    </m:oMath>
                  </m:oMathPara>
                </a14:m>
                <a:endParaRPr/>
              </a:p>
            </p:txBody>
          </p:sp>
        </mc:Choice>
        <mc:Fallback xmlns:p15="http://schemas.microsoft.com/office/powerpoint/2012/main" xmlns:p14="http://schemas.microsoft.com/office/powerpoint/2010/main" xmlns=""/>
      </mc:AlternateContent>
      <p:sp>
        <p:nvSpPr>
          <p:cNvPr id="3" name="PlaceHolder 2"/>
          <p:cNvSpPr>
            <a:spLocks noGrp="1"/>
          </p:cNvSpPr>
          <p:nvPr>
            <p:ph type="ftr" idx="3"/>
          </p:nvPr>
        </p:nvSpPr>
        <p:spPr/>
        <p:txBody>
          <a:bodyPr/>
          <a:lstStyle/>
          <a:p>
            <a:r>
              <a:t>Pyrad course: Introduction to weather radar</a:t>
            </a:r>
          </a:p>
        </p:txBody>
      </p:sp>
      <p:sp>
        <p:nvSpPr>
          <p:cNvPr id="4" name="PlaceHolder 3"/>
          <p:cNvSpPr>
            <a:spLocks noGrp="1"/>
          </p:cNvSpPr>
          <p:nvPr>
            <p:ph type="sldNum" idx="4"/>
          </p:nvPr>
        </p:nvSpPr>
        <p:spPr/>
        <p:txBody>
          <a:bodyPr/>
          <a:lstStyle/>
          <a:p>
            <a:fld id="{8C8DCCA4-478B-4D43-AC41-2B6E812C2FE2}" type="slidenum">
              <a:t>12</a:t>
            </a:fld>
            <a:endParaRPr/>
          </a:p>
        </p:txBody>
      </p:sp>
      <p:sp>
        <p:nvSpPr>
          <p:cNvPr id="5" name="PlaceHolder 4"/>
          <p:cNvSpPr>
            <a:spLocks noGrp="1"/>
          </p:cNvSpPr>
          <p:nvPr>
            <p:ph type="dt" idx="5"/>
          </p:nvPr>
        </p:nvSpPr>
        <p:spPr/>
        <p:txBody>
          <a:bodyPr/>
          <a:lstStyle/>
          <a:p>
            <a:fld id="{3D765C55-B726-4B52-B760-0B722271F427}" type="datetime1">
              <a:rPr lang="ca-ES"/>
              <a:t>16/8/2023</a:t>
            </a:fld>
            <a:endParaRPr lang="ca-E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Scanning strategy</a:t>
            </a:r>
            <a:endParaRPr lang="fr-FR" sz="2400" b="1" strike="noStrike" spc="-1">
              <a:solidFill>
                <a:srgbClr val="000000"/>
              </a:solidFill>
              <a:latin typeface="Arial"/>
            </a:endParaRPr>
          </a:p>
        </p:txBody>
      </p:sp>
      <p:sp>
        <p:nvSpPr>
          <p:cNvPr id="208" name="Rectangle 2"/>
          <p:cNvSpPr/>
          <p:nvPr/>
        </p:nvSpPr>
        <p:spPr>
          <a:xfrm>
            <a:off x="1025280" y="3815640"/>
            <a:ext cx="533520" cy="1905120"/>
          </a:xfrm>
          <a:prstGeom prst="rect">
            <a:avLst/>
          </a:prstGeom>
          <a:solidFill>
            <a:srgbClr val="808080"/>
          </a:solidFill>
          <a:ln w="9360">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endParaRPr lang="en-GB" sz="1800" b="0" strike="noStrike" spc="-1">
              <a:solidFill>
                <a:srgbClr val="000000"/>
              </a:solidFill>
              <a:latin typeface="Times New Roman"/>
            </a:endParaRPr>
          </a:p>
        </p:txBody>
      </p:sp>
      <p:sp>
        <p:nvSpPr>
          <p:cNvPr id="209" name="Line 9"/>
          <p:cNvSpPr/>
          <p:nvPr/>
        </p:nvSpPr>
        <p:spPr>
          <a:xfrm>
            <a:off x="1482480" y="1805760"/>
            <a:ext cx="1295640" cy="1067040"/>
          </a:xfrm>
          <a:prstGeom prst="line">
            <a:avLst/>
          </a:prstGeom>
          <a:ln w="28440">
            <a:solidFill>
              <a:srgbClr val="808080"/>
            </a:solidFill>
            <a:miter/>
          </a:ln>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GB" sz="1800" b="0" strike="noStrike" spc="-1">
              <a:solidFill>
                <a:srgbClr val="000000"/>
              </a:solidFill>
              <a:latin typeface="Times New Roman"/>
            </a:endParaRPr>
          </a:p>
        </p:txBody>
      </p:sp>
      <p:sp>
        <p:nvSpPr>
          <p:cNvPr id="210" name="Line 10"/>
          <p:cNvSpPr/>
          <p:nvPr/>
        </p:nvSpPr>
        <p:spPr>
          <a:xfrm>
            <a:off x="2778120" y="2872800"/>
            <a:ext cx="228600" cy="1676160"/>
          </a:xfrm>
          <a:prstGeom prst="line">
            <a:avLst/>
          </a:prstGeom>
          <a:ln w="28440">
            <a:solidFill>
              <a:srgbClr val="808080"/>
            </a:solidFill>
            <a:miter/>
          </a:ln>
        </p:spPr>
        <p:style>
          <a:lnRef idx="0">
            <a:scrgbClr r="0" g="0" b="0"/>
          </a:lnRef>
          <a:fillRef idx="0">
            <a:scrgbClr r="0" g="0" b="0"/>
          </a:fillRef>
          <a:effectRef idx="0">
            <a:scrgbClr r="0" g="0" b="0"/>
          </a:effectRef>
          <a:fontRef idx="minor"/>
        </p:style>
        <p:txBody>
          <a:bodyPr lIns="90000" tIns="46800" rIns="90000" bIns="46800" anchor="ctr">
            <a:noAutofit/>
          </a:bodyPr>
          <a:lstStyle/>
          <a:p>
            <a:endParaRPr lang="en-GB" sz="1800" b="0" strike="noStrike" spc="-1">
              <a:solidFill>
                <a:srgbClr val="000000"/>
              </a:solidFill>
              <a:latin typeface="Times New Roman"/>
            </a:endParaRPr>
          </a:p>
        </p:txBody>
      </p:sp>
      <p:sp>
        <p:nvSpPr>
          <p:cNvPr id="211" name="AutoShape 1"/>
          <p:cNvSpPr/>
          <p:nvPr/>
        </p:nvSpPr>
        <p:spPr>
          <a:xfrm rot="14397000">
            <a:off x="2587320" y="2833920"/>
            <a:ext cx="152280" cy="228600"/>
          </a:xfrm>
          <a:prstGeom prst="pie">
            <a:avLst/>
          </a:prstGeom>
          <a:solidFill>
            <a:srgbClr val="808080"/>
          </a:solidFill>
          <a:ln w="9360">
            <a:solidFill>
              <a:srgbClr val="808080"/>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endParaRPr lang="en-GB" sz="1800" b="0" strike="noStrike" spc="-1">
              <a:solidFill>
                <a:srgbClr val="000000"/>
              </a:solidFill>
              <a:latin typeface="Times New Roman"/>
            </a:endParaRPr>
          </a:p>
        </p:txBody>
      </p:sp>
      <p:sp>
        <p:nvSpPr>
          <p:cNvPr id="212" name="Rectangle 6"/>
          <p:cNvSpPr/>
          <p:nvPr/>
        </p:nvSpPr>
        <p:spPr>
          <a:xfrm rot="3532200">
            <a:off x="1253880" y="3510720"/>
            <a:ext cx="533160" cy="380880"/>
          </a:xfrm>
          <a:prstGeom prst="rect">
            <a:avLst/>
          </a:prstGeom>
          <a:solidFill>
            <a:srgbClr val="808080"/>
          </a:solidFill>
          <a:ln w="9360">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endParaRPr lang="en-GB" sz="1800" b="0" strike="noStrike" spc="-1">
              <a:solidFill>
                <a:srgbClr val="000000"/>
              </a:solidFill>
              <a:latin typeface="Times New Roman"/>
            </a:endParaRPr>
          </a:p>
        </p:txBody>
      </p:sp>
      <p:sp>
        <p:nvSpPr>
          <p:cNvPr id="213" name="Oval 7"/>
          <p:cNvSpPr/>
          <p:nvPr/>
        </p:nvSpPr>
        <p:spPr>
          <a:xfrm>
            <a:off x="1015920" y="3558600"/>
            <a:ext cx="571320" cy="552240"/>
          </a:xfrm>
          <a:prstGeom prst="ellipse">
            <a:avLst/>
          </a:prstGeom>
          <a:solidFill>
            <a:srgbClr val="808080"/>
          </a:solidFill>
          <a:ln w="9360">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endParaRPr lang="en-GB" sz="1800" b="0" strike="noStrike" spc="-1">
              <a:solidFill>
                <a:srgbClr val="000000"/>
              </a:solidFill>
              <a:latin typeface="Times New Roman"/>
            </a:endParaRPr>
          </a:p>
        </p:txBody>
      </p:sp>
      <p:sp>
        <p:nvSpPr>
          <p:cNvPr id="214" name="Rectangle 8"/>
          <p:cNvSpPr/>
          <p:nvPr/>
        </p:nvSpPr>
        <p:spPr>
          <a:xfrm>
            <a:off x="415800" y="5720760"/>
            <a:ext cx="1752480" cy="152280"/>
          </a:xfrm>
          <a:prstGeom prst="rect">
            <a:avLst/>
          </a:prstGeom>
          <a:solidFill>
            <a:srgbClr val="808080"/>
          </a:solidFill>
          <a:ln w="9360">
            <a:solidFill>
              <a:srgbClr val="000000"/>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endParaRPr lang="en-GB" sz="1800" b="0" strike="noStrike" spc="-1">
              <a:solidFill>
                <a:srgbClr val="000000"/>
              </a:solidFill>
              <a:latin typeface="Times New Roman"/>
            </a:endParaRPr>
          </a:p>
        </p:txBody>
      </p:sp>
      <p:sp>
        <p:nvSpPr>
          <p:cNvPr id="215" name="Freeform 9"/>
          <p:cNvSpPr/>
          <p:nvPr/>
        </p:nvSpPr>
        <p:spPr>
          <a:xfrm rot="20303400">
            <a:off x="1495080" y="1729440"/>
            <a:ext cx="977760" cy="3124080"/>
          </a:xfrm>
          <a:prstGeom prst="pie">
            <a:avLst/>
          </a:prstGeom>
          <a:noFill/>
          <a:ln w="76320">
            <a:solidFill>
              <a:srgbClr val="808080"/>
            </a:solidFill>
            <a:round/>
          </a:ln>
        </p:spPr>
        <p:style>
          <a:lnRef idx="0">
            <a:scrgbClr r="0" g="0" b="0"/>
          </a:lnRef>
          <a:fillRef idx="0">
            <a:scrgbClr r="0" g="0" b="0"/>
          </a:fillRef>
          <a:effectRef idx="0">
            <a:scrgbClr r="0" g="0" b="0"/>
          </a:effectRef>
          <a:fontRef idx="minor"/>
        </p:style>
        <p:txBody>
          <a:bodyPr wrap="none" lIns="90000" tIns="46800" rIns="90000" bIns="46800" anchor="ctr">
            <a:noAutofit/>
          </a:bodyPr>
          <a:lstStyle/>
          <a:p>
            <a:endParaRPr lang="en-GB" sz="1800" b="0" strike="noStrike" spc="-1">
              <a:solidFill>
                <a:srgbClr val="000000"/>
              </a:solidFill>
              <a:latin typeface="Times New Roman"/>
            </a:endParaRPr>
          </a:p>
        </p:txBody>
      </p:sp>
      <p:sp>
        <p:nvSpPr>
          <p:cNvPr id="216" name="AutoShape 2"/>
          <p:cNvSpPr/>
          <p:nvPr/>
        </p:nvSpPr>
        <p:spPr>
          <a:xfrm>
            <a:off x="492120" y="4730040"/>
            <a:ext cx="380880" cy="457200"/>
          </a:xfrm>
          <a:custGeom>
            <a:avLst/>
            <a:gdLst>
              <a:gd name="textAreaLeft" fmla="*/ 50760 w 380880"/>
              <a:gd name="textAreaRight" fmla="*/ 330120 w 380880"/>
              <a:gd name="textAreaTop" fmla="*/ 82440 h 457200"/>
              <a:gd name="textAreaBottom" fmla="*/ 329040 h 457200"/>
            </a:gdLst>
            <a:ahLst/>
            <a:cxnLst/>
            <a:rect l="textAreaLeft" t="textAreaTop" r="textAreaRight" b="textAreaBottom"/>
            <a:pathLst>
              <a:path w="21600" h="21600">
                <a:moveTo>
                  <a:pt x="21600" y="0"/>
                </a:moveTo>
                <a:arcTo wR="21600" hR="7793" stAng="-5400000" swAng="-5400000"/>
                <a:lnTo>
                  <a:pt x="0" y="11648"/>
                </a:lnTo>
                <a:arcTo wR="21600" hR="7793" stAng="10800000" swAng="-2734700"/>
                <a:lnTo>
                  <a:pt x="14400" y="21154"/>
                </a:lnTo>
                <a:lnTo>
                  <a:pt x="21600" y="17513"/>
                </a:lnTo>
                <a:lnTo>
                  <a:pt x="14400" y="12979"/>
                </a:lnTo>
                <a:lnTo>
                  <a:pt x="14400" y="15139"/>
                </a:lnTo>
                <a:arcTo wR="21600" hR="7793" stAng="8065300" swAng="2418981"/>
                <a:lnTo>
                  <a:pt x="671" y="9720"/>
                </a:lnTo>
                <a:arcTo wR="21600" hR="7793" stAng="-10484281" swAng="5084281"/>
                <a:close/>
              </a:path>
              <a:path w="21600" h="21600" fill="darkenLess">
                <a:moveTo>
                  <a:pt x="21600" y="0"/>
                </a:moveTo>
                <a:arcTo wR="21600" hR="7793" stAng="-5400000" swAng="-5400000"/>
                <a:lnTo>
                  <a:pt x="0" y="7793"/>
                </a:lnTo>
                <a:arcTo wR="21600" hR="7793" stAng="10800000" swAng="-315719"/>
                <a:lnTo>
                  <a:pt x="671" y="9720"/>
                </a:lnTo>
                <a:arcTo wR="21600" hR="7793" stAng="-10484281" swAng="5084281"/>
                <a:close/>
              </a:path>
            </a:pathLst>
          </a:custGeom>
          <a:solidFill>
            <a:srgbClr val="DE6224"/>
          </a:solidFill>
          <a:ln w="9360">
            <a:solidFill>
              <a:srgbClr val="DE6224"/>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endParaRPr lang="en-GB" sz="1800" b="0" strike="noStrike" spc="-1">
              <a:solidFill>
                <a:srgbClr val="000000"/>
              </a:solidFill>
              <a:latin typeface="Times New Roman"/>
            </a:endParaRPr>
          </a:p>
        </p:txBody>
      </p:sp>
      <p:sp>
        <p:nvSpPr>
          <p:cNvPr id="217" name="AutoShape 21"/>
          <p:cNvSpPr/>
          <p:nvPr/>
        </p:nvSpPr>
        <p:spPr>
          <a:xfrm flipV="1">
            <a:off x="1711080" y="4730040"/>
            <a:ext cx="381240" cy="457200"/>
          </a:xfrm>
          <a:custGeom>
            <a:avLst/>
            <a:gdLst>
              <a:gd name="textAreaLeft" fmla="*/ 51120 w 381240"/>
              <a:gd name="textAreaRight" fmla="*/ 330120 w 381240"/>
              <a:gd name="textAreaTop" fmla="*/ 86400 h 457200"/>
              <a:gd name="textAreaBottom" fmla="*/ 325800 h 457200"/>
            </a:gdLst>
            <a:ahLst/>
            <a:cxnLst/>
            <a:rect l="textAreaLeft" t="textAreaTop" r="textAreaRight" b="textAreaBottom"/>
            <a:pathLst>
              <a:path w="21600" h="21600">
                <a:moveTo>
                  <a:pt x="0" y="0"/>
                </a:moveTo>
                <a:arcTo wR="21600" hR="8151" stAng="-5400000" swAng="5400000"/>
                <a:lnTo>
                  <a:pt x="21600" y="11289"/>
                </a:lnTo>
                <a:arcTo wR="21600" hR="8151" stAng="0" swAng="2811936"/>
                <a:lnTo>
                  <a:pt x="7200" y="21134"/>
                </a:lnTo>
                <a:lnTo>
                  <a:pt x="0" y="17871"/>
                </a:lnTo>
                <a:lnTo>
                  <a:pt x="7200" y="13676"/>
                </a:lnTo>
                <a:lnTo>
                  <a:pt x="7200" y="15836"/>
                </a:lnTo>
                <a:arcTo wR="21600" hR="8151" stAng="2811936" swAng="-2557927"/>
                <a:lnTo>
                  <a:pt x="21196" y="9720"/>
                </a:lnTo>
                <a:arcTo wR="21600" hR="8151" stAng="-254010" swAng="-5145990"/>
                <a:close/>
              </a:path>
              <a:path w="21600" h="21600" fill="darkenLess">
                <a:moveTo>
                  <a:pt x="0" y="0"/>
                </a:moveTo>
                <a:arcTo wR="21600" hR="8151" stAng="-5400000" swAng="5400000"/>
                <a:lnTo>
                  <a:pt x="21600" y="11289"/>
                </a:lnTo>
                <a:arcTo wR="21600" hR="8151" stAng="0" swAng="-254010"/>
                <a:lnTo>
                  <a:pt x="21196" y="9720"/>
                </a:lnTo>
                <a:arcTo wR="21600" hR="8151" stAng="-254010" swAng="-5145990"/>
                <a:close/>
              </a:path>
            </a:pathLst>
          </a:custGeom>
          <a:solidFill>
            <a:srgbClr val="DE6224"/>
          </a:solidFill>
          <a:ln w="9360">
            <a:solidFill>
              <a:srgbClr val="DE6224"/>
            </a:solidFill>
            <a:miter/>
          </a:ln>
        </p:spPr>
        <p:style>
          <a:lnRef idx="0">
            <a:scrgbClr r="0" g="0" b="0"/>
          </a:lnRef>
          <a:fillRef idx="0">
            <a:scrgbClr r="0" g="0" b="0"/>
          </a:fillRef>
          <a:effectRef idx="0">
            <a:scrgbClr r="0" g="0" b="0"/>
          </a:effectRef>
          <a:fontRef idx="minor"/>
        </p:style>
        <p:txBody>
          <a:bodyPr wrap="none" lIns="90000" tIns="46800" rIns="90000" bIns="46800" anchor="ctr">
            <a:noAutofit/>
          </a:bodyPr>
          <a:lstStyle/>
          <a:p>
            <a:endParaRPr lang="en-GB" sz="1800" b="0" strike="noStrike" spc="-1">
              <a:solidFill>
                <a:srgbClr val="000000"/>
              </a:solidFill>
              <a:latin typeface="Times New Roman"/>
            </a:endParaRPr>
          </a:p>
        </p:txBody>
      </p:sp>
      <p:sp>
        <p:nvSpPr>
          <p:cNvPr id="221" name="Text Box 16"/>
          <p:cNvSpPr/>
          <p:nvPr/>
        </p:nvSpPr>
        <p:spPr>
          <a:xfrm>
            <a:off x="2320920" y="4930200"/>
            <a:ext cx="1834560" cy="398880"/>
          </a:xfrm>
          <a:prstGeom prst="rect">
            <a:avLst/>
          </a:prstGeom>
          <a:noFill/>
          <a:ln w="9360">
            <a:solidFill>
              <a:srgbClr val="DE6224"/>
            </a:solidFill>
            <a:miter/>
          </a:ln>
        </p:spPr>
        <p:style>
          <a:lnRef idx="0">
            <a:scrgbClr r="0" g="0" b="0"/>
          </a:lnRef>
          <a:fillRef idx="0">
            <a:scrgbClr r="0" g="0" b="0"/>
          </a:fillRef>
          <a:effectRef idx="0">
            <a:scrgbClr r="0" g="0" b="0"/>
          </a:effectRef>
          <a:fontRef idx="minor"/>
        </p:style>
        <p:txBody>
          <a:bodyPr lIns="90000" tIns="46800" rIns="90000" bIns="46800" anchor="t">
            <a:spAutoFit/>
          </a:bodyPr>
          <a:lstStyle/>
          <a:p>
            <a:pP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0" strike="noStrike" spc="-1">
                <a:solidFill>
                  <a:srgbClr val="000000"/>
                </a:solidFill>
                <a:latin typeface="Times New Roman"/>
              </a:rPr>
              <a:t>1 sweep/ x s</a:t>
            </a:r>
          </a:p>
        </p:txBody>
      </p:sp>
      <p:sp>
        <p:nvSpPr>
          <p:cNvPr id="222" name="Text Box 7"/>
          <p:cNvSpPr/>
          <p:nvPr/>
        </p:nvSpPr>
        <p:spPr>
          <a:xfrm>
            <a:off x="3905280" y="1474200"/>
            <a:ext cx="2469240" cy="398880"/>
          </a:xfrm>
          <a:prstGeom prst="rect">
            <a:avLst/>
          </a:prstGeom>
          <a:noFill/>
          <a:ln w="9360">
            <a:solidFill>
              <a:srgbClr val="DE6224"/>
            </a:solidFill>
            <a:miter/>
          </a:ln>
        </p:spPr>
        <p:style>
          <a:lnRef idx="0">
            <a:scrgbClr r="0" g="0" b="0"/>
          </a:lnRef>
          <a:fillRef idx="0">
            <a:scrgbClr r="0" g="0" b="0"/>
          </a:fillRef>
          <a:effectRef idx="0">
            <a:scrgbClr r="0" g="0" b="0"/>
          </a:effectRef>
          <a:fontRef idx="minor"/>
        </p:style>
        <p:txBody>
          <a:bodyPr lIns="90000" tIns="46800" rIns="90000" bIns="46800" anchor="t">
            <a:spAutoFit/>
          </a:bodyPr>
          <a:lstStyle/>
          <a:p>
            <a:pP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000" b="0" strike="noStrike" spc="-1">
                <a:solidFill>
                  <a:srgbClr val="000000"/>
                </a:solidFill>
                <a:latin typeface="Times New Roman"/>
              </a:rPr>
              <a:t>x elevations / x min</a:t>
            </a:r>
          </a:p>
        </p:txBody>
      </p:sp>
      <p:pic>
        <p:nvPicPr>
          <p:cNvPr id="223" name="Picture 27" descr="C:\Laurent\IMAGES\RADAR\volumescan.gif"/>
          <p:cNvPicPr/>
          <p:nvPr/>
        </p:nvPicPr>
        <p:blipFill>
          <a:blip r:embed="rId2"/>
          <a:stretch/>
        </p:blipFill>
        <p:spPr>
          <a:xfrm>
            <a:off x="5463720" y="3277080"/>
            <a:ext cx="3962160" cy="2579400"/>
          </a:xfrm>
          <a:prstGeom prst="rect">
            <a:avLst/>
          </a:prstGeom>
          <a:ln w="28440">
            <a:solidFill>
              <a:srgbClr val="305892"/>
            </a:solidFill>
            <a:miter/>
          </a:ln>
        </p:spPr>
      </p:pic>
      <p:sp>
        <p:nvSpPr>
          <p:cNvPr id="3" name="PlaceHolder 2"/>
          <p:cNvSpPr>
            <a:spLocks noGrp="1"/>
          </p:cNvSpPr>
          <p:nvPr>
            <p:ph type="ftr" idx="3"/>
          </p:nvPr>
        </p:nvSpPr>
        <p:spPr/>
        <p:txBody>
          <a:bodyPr/>
          <a:lstStyle/>
          <a:p>
            <a:r>
              <a:t>Pyrad course: Introduction to weather radar</a:t>
            </a:r>
          </a:p>
        </p:txBody>
      </p:sp>
      <p:sp>
        <p:nvSpPr>
          <p:cNvPr id="4" name="PlaceHolder 3"/>
          <p:cNvSpPr>
            <a:spLocks noGrp="1"/>
          </p:cNvSpPr>
          <p:nvPr>
            <p:ph type="sldNum" idx="4"/>
          </p:nvPr>
        </p:nvSpPr>
        <p:spPr/>
        <p:txBody>
          <a:bodyPr/>
          <a:lstStyle/>
          <a:p>
            <a:fld id="{238D6B0C-53E0-4D42-8030-54D773315156}" type="slidenum">
              <a:t>13</a:t>
            </a:fld>
            <a:endParaRPr/>
          </a:p>
        </p:txBody>
      </p:sp>
      <p:sp>
        <p:nvSpPr>
          <p:cNvPr id="5" name="PlaceHolder 4"/>
          <p:cNvSpPr>
            <a:spLocks noGrp="1"/>
          </p:cNvSpPr>
          <p:nvPr>
            <p:ph type="dt" idx="5"/>
          </p:nvPr>
        </p:nvSpPr>
        <p:spPr/>
        <p:txBody>
          <a:bodyPr/>
          <a:lstStyle/>
          <a:p>
            <a:fld id="{923572BB-4187-48F1-BF51-A699F3FBF2DA}" type="datetime1">
              <a:rPr lang="ca-ES"/>
              <a:t>16/8/2023</a:t>
            </a:fld>
            <a:endParaRPr lang="ca-ES"/>
          </a:p>
        </p:txBody>
      </p:sp>
      <p:sp>
        <p:nvSpPr>
          <p:cNvPr id="2" name="Arc 1">
            <a:extLst>
              <a:ext uri="{FF2B5EF4-FFF2-40B4-BE49-F238E27FC236}">
                <a16:creationId xmlns:a16="http://schemas.microsoft.com/office/drawing/2014/main" id="{08B9DFC5-149D-6CDA-D585-3A0D807CEF91}"/>
              </a:ext>
            </a:extLst>
          </p:cNvPr>
          <p:cNvSpPr/>
          <p:nvPr/>
        </p:nvSpPr>
        <p:spPr>
          <a:xfrm>
            <a:off x="2019581" y="1826542"/>
            <a:ext cx="1348723" cy="2464904"/>
          </a:xfrm>
          <a:prstGeom prst="arc">
            <a:avLst>
              <a:gd name="adj1" fmla="val 16170518"/>
              <a:gd name="adj2" fmla="val 3095903"/>
            </a:avLst>
          </a:prstGeom>
          <a:ln w="38100" cap="flat" cmpd="sng" algn="ctr">
            <a:solidFill>
              <a:schemeClr val="accent6"/>
            </a:solidFill>
            <a:prstDash val="solid"/>
            <a:round/>
            <a:headEnd type="triangle" w="lg" len="lg"/>
            <a:tailEnd type="triangl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fr-F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Radar wavelength</a:t>
            </a:r>
            <a:endParaRPr lang="fr-FR" sz="2400" b="1" strike="noStrike" spc="-1">
              <a:solidFill>
                <a:srgbClr val="000000"/>
              </a:solidFill>
              <a:latin typeface="Arial"/>
            </a:endParaRPr>
          </a:p>
        </p:txBody>
      </p:sp>
      <p:sp>
        <p:nvSpPr>
          <p:cNvPr id="225" name="PlaceHolder 2"/>
          <p:cNvSpPr>
            <a:spLocks noGrp="1"/>
          </p:cNvSpPr>
          <p:nvPr>
            <p:ph/>
          </p:nvPr>
        </p:nvSpPr>
        <p:spPr>
          <a:xfrm>
            <a:off x="272880" y="1356120"/>
            <a:ext cx="5377680" cy="5454000"/>
          </a:xfrm>
          <a:prstGeom prst="rect">
            <a:avLst/>
          </a:prstGeom>
          <a:noFill/>
          <a:ln w="0">
            <a:noFill/>
          </a:ln>
        </p:spPr>
        <p:txBody>
          <a:bodyPr lIns="0" tIns="0" rIns="0" bIns="0" anchor="t">
            <a:normAutofit fontScale="88000" lnSpcReduction="10000"/>
          </a:bodyPr>
          <a:lstStyle/>
          <a:p>
            <a:pPr marL="538560" indent="0">
              <a:spcBef>
                <a:spcPts val="972"/>
              </a:spcBef>
            </a:pPr>
            <a:r>
              <a:rPr lang="en-GB" sz="2200" b="0" strike="noStrike" spc="-1">
                <a:solidFill>
                  <a:srgbClr val="000000"/>
                </a:solidFill>
                <a:latin typeface="Arial"/>
              </a:rPr>
              <a:t>The choice of the radar wavelength is determined by the size of the scatterer that has to be observed.</a:t>
            </a:r>
            <a:endParaRPr lang="fr-FR" sz="2200" b="0" strike="noStrike" spc="-1">
              <a:solidFill>
                <a:srgbClr val="000000"/>
              </a:solidFill>
              <a:latin typeface="Arial"/>
            </a:endParaRPr>
          </a:p>
          <a:p>
            <a:pPr marL="538560" indent="0">
              <a:spcBef>
                <a:spcPts val="972"/>
              </a:spcBef>
            </a:pPr>
            <a:r>
              <a:rPr lang="en-GB" sz="2200" b="0" strike="noStrike" spc="-1">
                <a:solidFill>
                  <a:srgbClr val="000000"/>
                </a:solidFill>
                <a:latin typeface="Arial"/>
              </a:rPr>
              <a:t>The wavelength should be an order of magnitude larger than the scatterer</a:t>
            </a:r>
            <a:endParaRPr lang="fr-FR" sz="2200" b="0" strike="noStrike" spc="-1">
              <a:solidFill>
                <a:srgbClr val="000000"/>
              </a:solidFill>
              <a:latin typeface="Arial"/>
            </a:endParaRPr>
          </a:p>
          <a:p>
            <a:pPr marL="538560" indent="0">
              <a:spcBef>
                <a:spcPts val="972"/>
              </a:spcBef>
            </a:pPr>
            <a:r>
              <a:rPr lang="en-GB" sz="2200" b="0" strike="noStrike" spc="-1">
                <a:solidFill>
                  <a:srgbClr val="000000"/>
                </a:solidFill>
                <a:latin typeface="Arial"/>
              </a:rPr>
              <a:t>Larger wavelength require larger antennas to obtain the same beamwidth</a:t>
            </a:r>
            <a:endParaRPr lang="fr-FR" sz="2200" b="0" strike="noStrike" spc="-1">
              <a:solidFill>
                <a:srgbClr val="000000"/>
              </a:solidFill>
              <a:latin typeface="Arial"/>
            </a:endParaRPr>
          </a:p>
          <a:p>
            <a:pPr marL="538560" indent="0">
              <a:spcBef>
                <a:spcPts val="972"/>
              </a:spcBef>
              <a:buNone/>
            </a:pPr>
            <a:r>
              <a:rPr lang="en-GB" sz="2200" b="0" strike="noStrike" spc="-1">
                <a:solidFill>
                  <a:srgbClr val="000000"/>
                </a:solidFill>
                <a:latin typeface="Arial"/>
              </a:rPr>
              <a:t> </a:t>
            </a:r>
            <a:endParaRPr lang="fr-FR" sz="2200" b="0" strike="noStrike" spc="-1">
              <a:solidFill>
                <a:srgbClr val="000000"/>
              </a:solidFill>
              <a:latin typeface="Arial"/>
            </a:endParaRPr>
          </a:p>
          <a:p>
            <a:pPr marL="538560" indent="0">
              <a:spcBef>
                <a:spcPts val="972"/>
              </a:spcBef>
            </a:pPr>
            <a:r>
              <a:rPr lang="en-GB" sz="2200" b="0" strike="noStrike" spc="-1">
                <a:solidFill>
                  <a:srgbClr val="000000"/>
                </a:solidFill>
                <a:latin typeface="Arial"/>
              </a:rPr>
              <a:t>Typical hydrometeor sizes :</a:t>
            </a:r>
            <a:endParaRPr lang="fr-FR" sz="2200" b="0" strike="noStrike" spc="-1">
              <a:solidFill>
                <a:srgbClr val="000000"/>
              </a:solidFill>
              <a:latin typeface="Arial"/>
            </a:endParaRPr>
          </a:p>
          <a:p>
            <a:pPr marL="538560" indent="0">
              <a:spcBef>
                <a:spcPts val="972"/>
              </a:spcBef>
            </a:pPr>
            <a:r>
              <a:rPr lang="en-GB" sz="2200" b="0" strike="noStrike" spc="-1">
                <a:solidFill>
                  <a:srgbClr val="000000"/>
                </a:solidFill>
                <a:latin typeface="Arial"/>
              </a:rPr>
              <a:t>Drizzle drop : 0.1 to 0.5 mm</a:t>
            </a:r>
            <a:endParaRPr lang="fr-FR" sz="2200" b="0" strike="noStrike" spc="-1">
              <a:solidFill>
                <a:srgbClr val="000000"/>
              </a:solidFill>
              <a:latin typeface="Arial"/>
            </a:endParaRPr>
          </a:p>
          <a:p>
            <a:pPr marL="538560" indent="0">
              <a:spcBef>
                <a:spcPts val="972"/>
              </a:spcBef>
            </a:pPr>
            <a:r>
              <a:rPr lang="en-GB" sz="2200" b="0" strike="noStrike" spc="-1">
                <a:solidFill>
                  <a:srgbClr val="000000"/>
                </a:solidFill>
                <a:latin typeface="Arial"/>
              </a:rPr>
              <a:t>Rain drop : 0.5 to 5 mm</a:t>
            </a:r>
            <a:endParaRPr lang="fr-FR" sz="2200" b="0" strike="noStrike" spc="-1">
              <a:solidFill>
                <a:srgbClr val="000000"/>
              </a:solidFill>
              <a:latin typeface="Arial"/>
            </a:endParaRPr>
          </a:p>
          <a:p>
            <a:pPr marL="538560" indent="0">
              <a:spcBef>
                <a:spcPts val="972"/>
              </a:spcBef>
            </a:pPr>
            <a:r>
              <a:rPr lang="en-GB" sz="2200" b="0" strike="noStrike" spc="-1">
                <a:solidFill>
                  <a:srgbClr val="000000"/>
                </a:solidFill>
                <a:latin typeface="Arial"/>
              </a:rPr>
              <a:t>Snowflake : 2 to 5 mm</a:t>
            </a:r>
            <a:endParaRPr lang="fr-FR" sz="2200" b="0" strike="noStrike" spc="-1">
              <a:solidFill>
                <a:srgbClr val="000000"/>
              </a:solidFill>
              <a:latin typeface="Arial"/>
            </a:endParaRPr>
          </a:p>
          <a:p>
            <a:pPr marL="538560" indent="0">
              <a:spcBef>
                <a:spcPts val="972"/>
              </a:spcBef>
            </a:pPr>
            <a:r>
              <a:rPr lang="en-GB" sz="2200" b="0" strike="noStrike" spc="-1">
                <a:solidFill>
                  <a:srgbClr val="000000"/>
                </a:solidFill>
                <a:latin typeface="Arial"/>
              </a:rPr>
              <a:t>Hailstone : 5 to 50 mm</a:t>
            </a:r>
            <a:endParaRPr lang="fr-FR" sz="2200" b="0" strike="noStrike" spc="-1">
              <a:solidFill>
                <a:srgbClr val="000000"/>
              </a:solidFill>
              <a:latin typeface="Arial"/>
            </a:endParaRPr>
          </a:p>
          <a:p>
            <a:pPr marL="538560" indent="0">
              <a:spcBef>
                <a:spcPts val="972"/>
              </a:spcBef>
              <a:buNone/>
            </a:pPr>
            <a:r>
              <a:rPr lang="en-GB" sz="2200" b="0" strike="noStrike" spc="-1">
                <a:solidFill>
                  <a:srgbClr val="000000"/>
                </a:solidFill>
                <a:latin typeface="Arial"/>
              </a:rPr>
              <a:t> </a:t>
            </a:r>
            <a:endParaRPr lang="fr-FR" sz="2200" b="0" strike="noStrike" spc="-1">
              <a:solidFill>
                <a:srgbClr val="000000"/>
              </a:solidFill>
              <a:latin typeface="Arial"/>
            </a:endParaRPr>
          </a:p>
          <a:p>
            <a:pPr marL="538560" indent="0">
              <a:spcBef>
                <a:spcPts val="972"/>
              </a:spcBef>
              <a:buNone/>
            </a:pPr>
            <a:r>
              <a:rPr lang="en-GB" sz="2200" b="0" strike="noStrike" spc="-1">
                <a:solidFill>
                  <a:srgbClr val="000000"/>
                </a:solidFill>
                <a:latin typeface="Arial"/>
              </a:rPr>
              <a:t> </a:t>
            </a:r>
            <a:endParaRPr lang="fr-FR" sz="2200" b="0" strike="noStrike" spc="-1">
              <a:solidFill>
                <a:srgbClr val="000000"/>
              </a:solidFill>
              <a:latin typeface="Arial"/>
            </a:endParaRPr>
          </a:p>
          <a:p>
            <a:pPr marL="538560" indent="0">
              <a:spcBef>
                <a:spcPts val="972"/>
              </a:spcBef>
            </a:pPr>
            <a:r>
              <a:rPr lang="en-GB" sz="2200" b="0" strike="noStrike" spc="-1">
                <a:solidFill>
                  <a:srgbClr val="000000"/>
                </a:solidFill>
                <a:latin typeface="Arial"/>
              </a:rPr>
              <a:t> </a:t>
            </a:r>
            <a:endParaRPr lang="fr-FR" sz="2200" b="0" strike="noStrike" spc="-1">
              <a:solidFill>
                <a:srgbClr val="000000"/>
              </a:solidFill>
              <a:latin typeface="Arial"/>
            </a:endParaRPr>
          </a:p>
        </p:txBody>
      </p:sp>
      <p:pic>
        <p:nvPicPr>
          <p:cNvPr id="226" name="Picture 1026" descr="&#10;IMG_0559b.jpg                                                  000CE042doc                            BB9C66CB:"/>
          <p:cNvPicPr/>
          <p:nvPr/>
        </p:nvPicPr>
        <p:blipFill>
          <a:blip r:embed="rId2"/>
          <a:stretch/>
        </p:blipFill>
        <p:spPr>
          <a:xfrm>
            <a:off x="5650560" y="1101600"/>
            <a:ext cx="4789440" cy="5756400"/>
          </a:xfrm>
          <a:prstGeom prst="rect">
            <a:avLst/>
          </a:prstGeom>
          <a:ln w="0">
            <a:noFill/>
          </a:ln>
        </p:spPr>
      </p:pic>
      <p:sp>
        <p:nvSpPr>
          <p:cNvPr id="4" name="PlaceHolder 3"/>
          <p:cNvSpPr>
            <a:spLocks noGrp="1"/>
          </p:cNvSpPr>
          <p:nvPr>
            <p:ph type="ftr" idx="3"/>
          </p:nvPr>
        </p:nvSpPr>
        <p:spPr/>
        <p:txBody>
          <a:bodyPr/>
          <a:lstStyle/>
          <a:p>
            <a:r>
              <a:t>Pyrad course: Introduction to weather radar</a:t>
            </a:r>
          </a:p>
        </p:txBody>
      </p:sp>
      <p:sp>
        <p:nvSpPr>
          <p:cNvPr id="5" name="PlaceHolder 4"/>
          <p:cNvSpPr>
            <a:spLocks noGrp="1"/>
          </p:cNvSpPr>
          <p:nvPr>
            <p:ph type="sldNum" idx="4"/>
          </p:nvPr>
        </p:nvSpPr>
        <p:spPr/>
        <p:txBody>
          <a:bodyPr/>
          <a:lstStyle/>
          <a:p>
            <a:fld id="{E2EE2F89-9E99-45DF-8CC3-0E053BF1A976}" type="slidenum">
              <a:t>14</a:t>
            </a:fld>
            <a:endParaRPr/>
          </a:p>
        </p:txBody>
      </p:sp>
      <p:sp>
        <p:nvSpPr>
          <p:cNvPr id="6" name="PlaceHolder 5"/>
          <p:cNvSpPr>
            <a:spLocks noGrp="1"/>
          </p:cNvSpPr>
          <p:nvPr>
            <p:ph type="dt" idx="5"/>
          </p:nvPr>
        </p:nvSpPr>
        <p:spPr/>
        <p:txBody>
          <a:bodyPr/>
          <a:lstStyle/>
          <a:p>
            <a:fld id="{8C894078-2ACD-442A-A019-C8BABE837374}" type="datetime1">
              <a:rPr lang="ca-ES"/>
              <a:t>16/8/2023</a:t>
            </a:fld>
            <a:endParaRPr lang="ca-E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Radar wavelength</a:t>
            </a:r>
            <a:endParaRPr lang="fr-FR" sz="2400" b="1" strike="noStrike" spc="-1">
              <a:solidFill>
                <a:srgbClr val="000000"/>
              </a:solidFill>
              <a:latin typeface="Arial"/>
            </a:endParaRPr>
          </a:p>
        </p:txBody>
      </p:sp>
      <p:pic>
        <p:nvPicPr>
          <p:cNvPr id="228" name="Picture 28" descr="C:\Laurent\PRESENTATIONS\COURS_RADAR\wavelength_radtec.png"/>
          <p:cNvPicPr/>
          <p:nvPr/>
        </p:nvPicPr>
        <p:blipFill>
          <a:blip r:embed="rId2"/>
          <a:stretch/>
        </p:blipFill>
        <p:spPr>
          <a:xfrm>
            <a:off x="2779920" y="1039320"/>
            <a:ext cx="4876920" cy="5867280"/>
          </a:xfrm>
          <a:prstGeom prst="rect">
            <a:avLst/>
          </a:prstGeom>
          <a:ln w="0">
            <a:noFill/>
          </a:ln>
        </p:spPr>
      </p:pic>
      <p:sp>
        <p:nvSpPr>
          <p:cNvPr id="3" name="PlaceHolder 2"/>
          <p:cNvSpPr>
            <a:spLocks noGrp="1"/>
          </p:cNvSpPr>
          <p:nvPr>
            <p:ph type="ftr" idx="3"/>
          </p:nvPr>
        </p:nvSpPr>
        <p:spPr/>
        <p:txBody>
          <a:bodyPr/>
          <a:lstStyle/>
          <a:p>
            <a:r>
              <a:t>Pyrad course: Introduction to weather radar</a:t>
            </a:r>
          </a:p>
        </p:txBody>
      </p:sp>
      <p:sp>
        <p:nvSpPr>
          <p:cNvPr id="4" name="PlaceHolder 3"/>
          <p:cNvSpPr>
            <a:spLocks noGrp="1"/>
          </p:cNvSpPr>
          <p:nvPr>
            <p:ph type="sldNum" idx="4"/>
          </p:nvPr>
        </p:nvSpPr>
        <p:spPr/>
        <p:txBody>
          <a:bodyPr/>
          <a:lstStyle/>
          <a:p>
            <a:fld id="{6421D096-D202-4A3B-B907-2EBF8018DE9C}" type="slidenum">
              <a:t>15</a:t>
            </a:fld>
            <a:endParaRPr/>
          </a:p>
        </p:txBody>
      </p:sp>
      <p:sp>
        <p:nvSpPr>
          <p:cNvPr id="5" name="PlaceHolder 4"/>
          <p:cNvSpPr>
            <a:spLocks noGrp="1"/>
          </p:cNvSpPr>
          <p:nvPr>
            <p:ph type="dt" idx="5"/>
          </p:nvPr>
        </p:nvSpPr>
        <p:spPr/>
        <p:txBody>
          <a:bodyPr/>
          <a:lstStyle/>
          <a:p>
            <a:fld id="{4828E923-5218-4CF2-8137-0F204C7955E1}" type="datetime1">
              <a:rPr lang="ca-ES"/>
              <a:t>16/8/2023</a:t>
            </a:fld>
            <a:endParaRPr lang="ca-E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Radar wavelength</a:t>
            </a:r>
            <a:endParaRPr lang="fr-FR" sz="2400" b="1" strike="noStrike" spc="-1">
              <a:solidFill>
                <a:srgbClr val="000000"/>
              </a:solidFill>
              <a:latin typeface="Arial"/>
            </a:endParaRPr>
          </a:p>
        </p:txBody>
      </p:sp>
      <p:sp>
        <p:nvSpPr>
          <p:cNvPr id="3" name="PlaceHolder 2"/>
          <p:cNvSpPr>
            <a:spLocks noGrp="1"/>
          </p:cNvSpPr>
          <p:nvPr>
            <p:ph type="ftr" idx="3"/>
          </p:nvPr>
        </p:nvSpPr>
        <p:spPr/>
        <p:txBody>
          <a:bodyPr/>
          <a:lstStyle/>
          <a:p>
            <a:r>
              <a:t>Pyrad course: Introduction to weather radar</a:t>
            </a:r>
          </a:p>
        </p:txBody>
      </p:sp>
      <p:sp>
        <p:nvSpPr>
          <p:cNvPr id="4" name="PlaceHolder 3"/>
          <p:cNvSpPr>
            <a:spLocks noGrp="1"/>
          </p:cNvSpPr>
          <p:nvPr>
            <p:ph type="sldNum" idx="4"/>
          </p:nvPr>
        </p:nvSpPr>
        <p:spPr/>
        <p:txBody>
          <a:bodyPr/>
          <a:lstStyle/>
          <a:p>
            <a:fld id="{A0C7ACF9-A635-44F0-B67F-4ECB7B1CA320}" type="slidenum">
              <a:t>16</a:t>
            </a:fld>
            <a:endParaRPr/>
          </a:p>
        </p:txBody>
      </p:sp>
      <p:sp>
        <p:nvSpPr>
          <p:cNvPr id="5" name="PlaceHolder 4"/>
          <p:cNvSpPr>
            <a:spLocks noGrp="1"/>
          </p:cNvSpPr>
          <p:nvPr>
            <p:ph type="dt" idx="5"/>
          </p:nvPr>
        </p:nvSpPr>
        <p:spPr/>
        <p:txBody>
          <a:bodyPr/>
          <a:lstStyle/>
          <a:p>
            <a:fld id="{D3AEE9C0-E6E9-4512-B343-7869202B80D8}" type="datetime1">
              <a:rPr lang="ca-ES"/>
              <a:t>16/8/2023</a:t>
            </a:fld>
            <a:endParaRPr lang="ca-ES"/>
          </a:p>
        </p:txBody>
      </p:sp>
      <p:graphicFrame>
        <p:nvGraphicFramePr>
          <p:cNvPr id="2" name="Tableau 1">
            <a:extLst>
              <a:ext uri="{FF2B5EF4-FFF2-40B4-BE49-F238E27FC236}">
                <a16:creationId xmlns:a16="http://schemas.microsoft.com/office/drawing/2014/main" id="{49ED4A72-8400-DEAB-76B2-739D0422AAE7}"/>
              </a:ext>
            </a:extLst>
          </p:cNvPr>
          <p:cNvGraphicFramePr>
            <a:graphicFrameLocks noGrp="1"/>
          </p:cNvGraphicFramePr>
          <p:nvPr/>
        </p:nvGraphicFramePr>
        <p:xfrm>
          <a:off x="1446213" y="3265488"/>
          <a:ext cx="7797799" cy="1028700"/>
        </p:xfrm>
        <a:graphic>
          <a:graphicData uri="http://schemas.openxmlformats.org/drawingml/2006/table">
            <a:tbl>
              <a:tblPr>
                <a:tableStyleId>{5C22544A-7EE6-4342-B048-85BDC9FD1C3A}</a:tableStyleId>
              </a:tblPr>
              <a:tblGrid>
                <a:gridCol w="1953414">
                  <a:extLst>
                    <a:ext uri="{9D8B030D-6E8A-4147-A177-3AD203B41FA5}">
                      <a16:colId xmlns:a16="http://schemas.microsoft.com/office/drawing/2014/main" val="370056229"/>
                    </a:ext>
                  </a:extLst>
                </a:gridCol>
                <a:gridCol w="735701">
                  <a:extLst>
                    <a:ext uri="{9D8B030D-6E8A-4147-A177-3AD203B41FA5}">
                      <a16:colId xmlns:a16="http://schemas.microsoft.com/office/drawing/2014/main" val="4045850538"/>
                    </a:ext>
                  </a:extLst>
                </a:gridCol>
                <a:gridCol w="1284306">
                  <a:extLst>
                    <a:ext uri="{9D8B030D-6E8A-4147-A177-3AD203B41FA5}">
                      <a16:colId xmlns:a16="http://schemas.microsoft.com/office/drawing/2014/main" val="3088782456"/>
                    </a:ext>
                  </a:extLst>
                </a:gridCol>
                <a:gridCol w="1284306">
                  <a:extLst>
                    <a:ext uri="{9D8B030D-6E8A-4147-A177-3AD203B41FA5}">
                      <a16:colId xmlns:a16="http://schemas.microsoft.com/office/drawing/2014/main" val="2030254360"/>
                    </a:ext>
                  </a:extLst>
                </a:gridCol>
                <a:gridCol w="1284306">
                  <a:extLst>
                    <a:ext uri="{9D8B030D-6E8A-4147-A177-3AD203B41FA5}">
                      <a16:colId xmlns:a16="http://schemas.microsoft.com/office/drawing/2014/main" val="3916191043"/>
                    </a:ext>
                  </a:extLst>
                </a:gridCol>
                <a:gridCol w="1255766">
                  <a:extLst>
                    <a:ext uri="{9D8B030D-6E8A-4147-A177-3AD203B41FA5}">
                      <a16:colId xmlns:a16="http://schemas.microsoft.com/office/drawing/2014/main" val="1316106653"/>
                    </a:ext>
                  </a:extLst>
                </a:gridCol>
              </a:tblGrid>
              <a:tr h="257175">
                <a:tc>
                  <a:txBody>
                    <a:bodyPr/>
                    <a:lstStyle/>
                    <a:p>
                      <a:pPr algn="l" fontAlgn="b"/>
                      <a:r>
                        <a:rPr lang="fr-FR" sz="1600" u="none" strike="noStrike">
                          <a:effectLst/>
                        </a:rPr>
                        <a:t>wavelength (cm)</a:t>
                      </a:r>
                      <a:endParaRPr lang="fr-FR" sz="1600" b="0" i="0" u="none" strike="noStrike">
                        <a:effectLst/>
                        <a:latin typeface="Arial" panose="020B0604020202020204" pitchFamily="34" charset="0"/>
                      </a:endParaRPr>
                    </a:p>
                  </a:txBody>
                  <a:tcPr marL="9525" marR="9525" marT="9525" marB="0" anchor="b"/>
                </a:tc>
                <a:tc>
                  <a:txBody>
                    <a:bodyPr/>
                    <a:lstStyle/>
                    <a:p>
                      <a:pPr algn="r" fontAlgn="b"/>
                      <a:r>
                        <a:rPr lang="fr-FR" sz="1600" u="none" strike="noStrike">
                          <a:effectLst/>
                        </a:rPr>
                        <a:t>1</a:t>
                      </a:r>
                      <a:endParaRPr lang="fr-FR" sz="1600" b="0" i="0" u="none" strike="noStrike">
                        <a:effectLst/>
                        <a:latin typeface="Arial" panose="020B0604020202020204" pitchFamily="34" charset="0"/>
                      </a:endParaRPr>
                    </a:p>
                  </a:txBody>
                  <a:tcPr marL="9525" marR="9525" marT="9525" marB="0" anchor="b"/>
                </a:tc>
                <a:tc>
                  <a:txBody>
                    <a:bodyPr/>
                    <a:lstStyle/>
                    <a:p>
                      <a:pPr algn="r" fontAlgn="b"/>
                      <a:r>
                        <a:rPr lang="fr-FR" sz="1600" u="none" strike="noStrike">
                          <a:effectLst/>
                        </a:rPr>
                        <a:t>3</a:t>
                      </a:r>
                      <a:endParaRPr lang="fr-FR" sz="1600" b="0" i="0" u="none" strike="noStrike">
                        <a:effectLst/>
                        <a:latin typeface="Arial" panose="020B0604020202020204" pitchFamily="34" charset="0"/>
                      </a:endParaRPr>
                    </a:p>
                  </a:txBody>
                  <a:tcPr marL="9525" marR="9525" marT="9525" marB="0" anchor="b"/>
                </a:tc>
                <a:tc>
                  <a:txBody>
                    <a:bodyPr/>
                    <a:lstStyle/>
                    <a:p>
                      <a:pPr algn="r" fontAlgn="b"/>
                      <a:r>
                        <a:rPr lang="fr-FR" sz="1600" u="none" strike="noStrike">
                          <a:effectLst/>
                        </a:rPr>
                        <a:t>5</a:t>
                      </a:r>
                      <a:endParaRPr lang="fr-FR" sz="1600" b="0" i="0" u="none" strike="noStrike">
                        <a:effectLst/>
                        <a:latin typeface="Arial" panose="020B0604020202020204" pitchFamily="34" charset="0"/>
                      </a:endParaRPr>
                    </a:p>
                  </a:txBody>
                  <a:tcPr marL="9525" marR="9525" marT="9525" marB="0" anchor="b"/>
                </a:tc>
                <a:tc>
                  <a:txBody>
                    <a:bodyPr/>
                    <a:lstStyle/>
                    <a:p>
                      <a:pPr algn="r" fontAlgn="b"/>
                      <a:r>
                        <a:rPr lang="fr-FR" sz="1600" u="none" strike="noStrike">
                          <a:effectLst/>
                        </a:rPr>
                        <a:t>10</a:t>
                      </a:r>
                      <a:endParaRPr lang="fr-FR" sz="1600" b="0" i="0" u="none" strike="noStrike">
                        <a:effectLst/>
                        <a:latin typeface="Arial" panose="020B0604020202020204" pitchFamily="34" charset="0"/>
                      </a:endParaRPr>
                    </a:p>
                  </a:txBody>
                  <a:tcPr marL="9525" marR="9525" marT="9525" marB="0" anchor="b"/>
                </a:tc>
                <a:tc>
                  <a:txBody>
                    <a:bodyPr/>
                    <a:lstStyle/>
                    <a:p>
                      <a:pPr algn="r" fontAlgn="b"/>
                      <a:r>
                        <a:rPr lang="fr-FR" sz="1600" u="none" strike="noStrike">
                          <a:effectLst/>
                        </a:rPr>
                        <a:t>20</a:t>
                      </a:r>
                      <a:endParaRPr lang="fr-FR" sz="16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194696376"/>
                  </a:ext>
                </a:extLst>
              </a:tr>
              <a:tr h="257175">
                <a:tc>
                  <a:txBody>
                    <a:bodyPr/>
                    <a:lstStyle/>
                    <a:p>
                      <a:pPr algn="l" fontAlgn="b"/>
                      <a:r>
                        <a:rPr lang="fr-FR" sz="1600" u="none" strike="noStrike">
                          <a:effectLst/>
                        </a:rPr>
                        <a:t>frequency (GHz)</a:t>
                      </a:r>
                      <a:endParaRPr lang="fr-FR" sz="1600" b="0" i="0" u="none" strike="noStrike">
                        <a:effectLst/>
                        <a:latin typeface="Arial" panose="020B0604020202020204" pitchFamily="34" charset="0"/>
                      </a:endParaRPr>
                    </a:p>
                  </a:txBody>
                  <a:tcPr marL="9525" marR="9525" marT="9525" marB="0" anchor="b"/>
                </a:tc>
                <a:tc>
                  <a:txBody>
                    <a:bodyPr/>
                    <a:lstStyle/>
                    <a:p>
                      <a:pPr algn="r" fontAlgn="b"/>
                      <a:r>
                        <a:rPr lang="fr-FR" sz="1600" u="none" strike="noStrike">
                          <a:effectLst/>
                        </a:rPr>
                        <a:t>30</a:t>
                      </a:r>
                      <a:endParaRPr lang="fr-FR" sz="1600" b="0" i="0" u="none" strike="noStrike">
                        <a:effectLst/>
                        <a:latin typeface="Arial" panose="020B0604020202020204" pitchFamily="34" charset="0"/>
                      </a:endParaRPr>
                    </a:p>
                  </a:txBody>
                  <a:tcPr marL="9525" marR="9525" marT="9525" marB="0" anchor="b"/>
                </a:tc>
                <a:tc>
                  <a:txBody>
                    <a:bodyPr/>
                    <a:lstStyle/>
                    <a:p>
                      <a:pPr algn="r" fontAlgn="b"/>
                      <a:r>
                        <a:rPr lang="fr-FR" sz="1600" u="none" strike="noStrike">
                          <a:effectLst/>
                        </a:rPr>
                        <a:t>10</a:t>
                      </a:r>
                      <a:endParaRPr lang="fr-FR" sz="1600" b="0" i="0" u="none" strike="noStrike">
                        <a:effectLst/>
                        <a:latin typeface="Arial" panose="020B0604020202020204" pitchFamily="34" charset="0"/>
                      </a:endParaRPr>
                    </a:p>
                  </a:txBody>
                  <a:tcPr marL="9525" marR="9525" marT="9525" marB="0" anchor="b"/>
                </a:tc>
                <a:tc>
                  <a:txBody>
                    <a:bodyPr/>
                    <a:lstStyle/>
                    <a:p>
                      <a:pPr algn="r" fontAlgn="b"/>
                      <a:r>
                        <a:rPr lang="fr-FR" sz="1600" u="none" strike="noStrike">
                          <a:effectLst/>
                        </a:rPr>
                        <a:t>6</a:t>
                      </a:r>
                      <a:endParaRPr lang="fr-FR" sz="1600" b="0" i="0" u="none" strike="noStrike">
                        <a:effectLst/>
                        <a:latin typeface="Arial" panose="020B0604020202020204" pitchFamily="34" charset="0"/>
                      </a:endParaRPr>
                    </a:p>
                  </a:txBody>
                  <a:tcPr marL="9525" marR="9525" marT="9525" marB="0" anchor="b"/>
                </a:tc>
                <a:tc>
                  <a:txBody>
                    <a:bodyPr/>
                    <a:lstStyle/>
                    <a:p>
                      <a:pPr algn="r" fontAlgn="b"/>
                      <a:r>
                        <a:rPr lang="fr-FR" sz="1600" u="none" strike="noStrike">
                          <a:effectLst/>
                        </a:rPr>
                        <a:t>3</a:t>
                      </a:r>
                      <a:endParaRPr lang="fr-FR" sz="1600" b="0" i="0" u="none" strike="noStrike">
                        <a:effectLst/>
                        <a:latin typeface="Arial" panose="020B0604020202020204" pitchFamily="34" charset="0"/>
                      </a:endParaRPr>
                    </a:p>
                  </a:txBody>
                  <a:tcPr marL="9525" marR="9525" marT="9525" marB="0" anchor="b"/>
                </a:tc>
                <a:tc>
                  <a:txBody>
                    <a:bodyPr/>
                    <a:lstStyle/>
                    <a:p>
                      <a:pPr algn="r" fontAlgn="b"/>
                      <a:r>
                        <a:rPr lang="fr-FR" sz="1600" u="none" strike="noStrike">
                          <a:effectLst/>
                        </a:rPr>
                        <a:t>1,5</a:t>
                      </a:r>
                      <a:endParaRPr lang="fr-FR" sz="16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3858650442"/>
                  </a:ext>
                </a:extLst>
              </a:tr>
              <a:tr h="257175">
                <a:tc>
                  <a:txBody>
                    <a:bodyPr/>
                    <a:lstStyle/>
                    <a:p>
                      <a:pPr algn="l" fontAlgn="b"/>
                      <a:r>
                        <a:rPr lang="fr-FR" sz="1600" u="none" strike="noStrike">
                          <a:effectLst/>
                        </a:rPr>
                        <a:t>Band</a:t>
                      </a:r>
                      <a:endParaRPr lang="fr-FR" sz="1600" b="0" i="0" u="none" strike="noStrike">
                        <a:effectLst/>
                        <a:latin typeface="Arial" panose="020B0604020202020204" pitchFamily="34" charset="0"/>
                      </a:endParaRPr>
                    </a:p>
                  </a:txBody>
                  <a:tcPr marL="9525" marR="9525" marT="9525" marB="0" anchor="b"/>
                </a:tc>
                <a:tc>
                  <a:txBody>
                    <a:bodyPr/>
                    <a:lstStyle/>
                    <a:p>
                      <a:pPr algn="r" fontAlgn="b"/>
                      <a:r>
                        <a:rPr lang="fr-FR" sz="1600" u="none" strike="noStrike">
                          <a:effectLst/>
                        </a:rPr>
                        <a:t>K</a:t>
                      </a:r>
                      <a:endParaRPr lang="fr-FR" sz="1600" b="0" i="0" u="none" strike="noStrike">
                        <a:effectLst/>
                        <a:latin typeface="Arial" panose="020B0604020202020204" pitchFamily="34" charset="0"/>
                      </a:endParaRPr>
                    </a:p>
                  </a:txBody>
                  <a:tcPr marL="9525" marR="9525" marT="9525" marB="0" anchor="b"/>
                </a:tc>
                <a:tc>
                  <a:txBody>
                    <a:bodyPr/>
                    <a:lstStyle/>
                    <a:p>
                      <a:pPr algn="r" fontAlgn="b"/>
                      <a:r>
                        <a:rPr lang="fr-FR" sz="1600" u="none" strike="noStrike">
                          <a:effectLst/>
                        </a:rPr>
                        <a:t>X</a:t>
                      </a:r>
                      <a:endParaRPr lang="fr-FR" sz="1600" b="0" i="0" u="none" strike="noStrike">
                        <a:effectLst/>
                        <a:latin typeface="Arial" panose="020B0604020202020204" pitchFamily="34" charset="0"/>
                      </a:endParaRPr>
                    </a:p>
                  </a:txBody>
                  <a:tcPr marL="9525" marR="9525" marT="9525" marB="0" anchor="b"/>
                </a:tc>
                <a:tc>
                  <a:txBody>
                    <a:bodyPr/>
                    <a:lstStyle/>
                    <a:p>
                      <a:pPr algn="r" fontAlgn="b"/>
                      <a:r>
                        <a:rPr lang="fr-FR" sz="1600" u="none" strike="noStrike">
                          <a:effectLst/>
                        </a:rPr>
                        <a:t>C</a:t>
                      </a:r>
                      <a:endParaRPr lang="fr-FR" sz="1600" b="0" i="0" u="none" strike="noStrike">
                        <a:effectLst/>
                        <a:latin typeface="Arial" panose="020B0604020202020204" pitchFamily="34" charset="0"/>
                      </a:endParaRPr>
                    </a:p>
                  </a:txBody>
                  <a:tcPr marL="9525" marR="9525" marT="9525" marB="0" anchor="b"/>
                </a:tc>
                <a:tc>
                  <a:txBody>
                    <a:bodyPr/>
                    <a:lstStyle/>
                    <a:p>
                      <a:pPr algn="r" fontAlgn="b"/>
                      <a:r>
                        <a:rPr lang="fr-FR" sz="1600" u="none" strike="noStrike">
                          <a:effectLst/>
                        </a:rPr>
                        <a:t>S</a:t>
                      </a:r>
                      <a:endParaRPr lang="fr-FR" sz="1600" b="0" i="0" u="none" strike="noStrike">
                        <a:effectLst/>
                        <a:latin typeface="Arial" panose="020B0604020202020204" pitchFamily="34" charset="0"/>
                      </a:endParaRPr>
                    </a:p>
                  </a:txBody>
                  <a:tcPr marL="9525" marR="9525" marT="9525" marB="0" anchor="b"/>
                </a:tc>
                <a:tc>
                  <a:txBody>
                    <a:bodyPr/>
                    <a:lstStyle/>
                    <a:p>
                      <a:pPr algn="r" fontAlgn="b"/>
                      <a:r>
                        <a:rPr lang="fr-FR" sz="1600" u="none" strike="noStrike">
                          <a:effectLst/>
                        </a:rPr>
                        <a:t>L</a:t>
                      </a:r>
                      <a:endParaRPr lang="fr-FR" sz="1600" b="0" i="0" u="none" strike="noStrike">
                        <a:effectLst/>
                        <a:latin typeface="Arial" panose="020B0604020202020204" pitchFamily="34" charset="0"/>
                      </a:endParaRPr>
                    </a:p>
                  </a:txBody>
                  <a:tcPr marL="9525" marR="9525" marT="9525" marB="0" anchor="b"/>
                </a:tc>
                <a:extLst>
                  <a:ext uri="{0D108BD9-81ED-4DB2-BD59-A6C34878D82A}">
                    <a16:rowId xmlns:a16="http://schemas.microsoft.com/office/drawing/2014/main" val="2879865919"/>
                  </a:ext>
                </a:extLst>
              </a:tr>
              <a:tr h="257175">
                <a:tc>
                  <a:txBody>
                    <a:bodyPr/>
                    <a:lstStyle/>
                    <a:p>
                      <a:pPr algn="l" fontAlgn="b"/>
                      <a:r>
                        <a:rPr lang="fr-FR" sz="1600" u="none" strike="noStrike">
                          <a:effectLst/>
                        </a:rPr>
                        <a:t>usage</a:t>
                      </a:r>
                      <a:endParaRPr lang="fr-FR" sz="1600" b="0" i="0" u="none" strike="noStrike">
                        <a:effectLst/>
                        <a:latin typeface="Arial" panose="020B0604020202020204" pitchFamily="34" charset="0"/>
                      </a:endParaRPr>
                    </a:p>
                  </a:txBody>
                  <a:tcPr marL="9525" marR="9525" marT="9525" marB="0" anchor="b"/>
                </a:tc>
                <a:tc>
                  <a:txBody>
                    <a:bodyPr/>
                    <a:lstStyle/>
                    <a:p>
                      <a:pPr algn="l" fontAlgn="b"/>
                      <a:r>
                        <a:rPr lang="fr-FR" sz="1600" u="none" strike="noStrike">
                          <a:effectLst/>
                        </a:rPr>
                        <a:t>clouds</a:t>
                      </a:r>
                      <a:endParaRPr lang="fr-FR" sz="1600" b="0" i="0" u="none" strike="noStrike">
                        <a:effectLst/>
                        <a:latin typeface="Arial" panose="020B0604020202020204" pitchFamily="34" charset="0"/>
                      </a:endParaRPr>
                    </a:p>
                  </a:txBody>
                  <a:tcPr marL="9525" marR="9525" marT="9525" marB="0" anchor="b"/>
                </a:tc>
                <a:tc>
                  <a:txBody>
                    <a:bodyPr/>
                    <a:lstStyle/>
                    <a:p>
                      <a:pPr algn="l" fontAlgn="b"/>
                      <a:r>
                        <a:rPr lang="fr-FR" sz="1600" u="none" strike="noStrike">
                          <a:effectLst/>
                        </a:rPr>
                        <a:t>precipitation</a:t>
                      </a:r>
                      <a:endParaRPr lang="fr-FR" sz="1600" b="0" i="0" u="none" strike="noStrike">
                        <a:effectLst/>
                        <a:latin typeface="Arial" panose="020B0604020202020204" pitchFamily="34" charset="0"/>
                      </a:endParaRPr>
                    </a:p>
                  </a:txBody>
                  <a:tcPr marL="9525" marR="9525" marT="9525" marB="0" anchor="b"/>
                </a:tc>
                <a:tc>
                  <a:txBody>
                    <a:bodyPr/>
                    <a:lstStyle/>
                    <a:p>
                      <a:pPr algn="l" fontAlgn="b"/>
                      <a:r>
                        <a:rPr lang="fr-FR" sz="1600" u="none" strike="noStrike">
                          <a:effectLst/>
                        </a:rPr>
                        <a:t>precipitation</a:t>
                      </a:r>
                      <a:endParaRPr lang="fr-FR" sz="1600" b="0" i="0" u="none" strike="noStrike">
                        <a:effectLst/>
                        <a:latin typeface="Arial" panose="020B0604020202020204" pitchFamily="34" charset="0"/>
                      </a:endParaRPr>
                    </a:p>
                  </a:txBody>
                  <a:tcPr marL="9525" marR="9525" marT="9525" marB="0" anchor="b"/>
                </a:tc>
                <a:tc>
                  <a:txBody>
                    <a:bodyPr/>
                    <a:lstStyle/>
                    <a:p>
                      <a:pPr algn="l" fontAlgn="b"/>
                      <a:r>
                        <a:rPr lang="fr-FR" sz="1600" u="none" strike="noStrike">
                          <a:effectLst/>
                        </a:rPr>
                        <a:t>precipitation</a:t>
                      </a:r>
                      <a:endParaRPr lang="fr-FR" sz="1600" b="0" i="0" u="none" strike="noStrike">
                        <a:effectLst/>
                        <a:latin typeface="Arial" panose="020B0604020202020204" pitchFamily="34" charset="0"/>
                      </a:endParaRPr>
                    </a:p>
                  </a:txBody>
                  <a:tcPr marL="9525" marR="9525" marT="9525" marB="0" anchor="b"/>
                </a:tc>
                <a:tc>
                  <a:txBody>
                    <a:bodyPr/>
                    <a:lstStyle/>
                    <a:p>
                      <a:pPr algn="l" fontAlgn="b"/>
                      <a:r>
                        <a:rPr lang="fr-FR" sz="1600" u="none" strike="noStrike" dirty="0" err="1">
                          <a:effectLst/>
                        </a:rPr>
                        <a:t>aeronautical</a:t>
                      </a:r>
                      <a:endParaRPr lang="fr-FR" sz="1600" b="0" i="0" u="none" strike="noStrike" dirty="0">
                        <a:effectLst/>
                        <a:latin typeface="Arial" panose="020B0604020202020204" pitchFamily="34" charset="0"/>
                      </a:endParaRPr>
                    </a:p>
                  </a:txBody>
                  <a:tcPr marL="9525" marR="9525" marT="9525" marB="0" anchor="b"/>
                </a:tc>
                <a:extLst>
                  <a:ext uri="{0D108BD9-81ED-4DB2-BD59-A6C34878D82A}">
                    <a16:rowId xmlns:a16="http://schemas.microsoft.com/office/drawing/2014/main" val="2405400797"/>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PlaceHolder 1"/>
          <p:cNvSpPr>
            <a:spLocks noGrp="1"/>
          </p:cNvSpPr>
          <p:nvPr>
            <p:ph type="subTitle"/>
          </p:nvPr>
        </p:nvSpPr>
        <p:spPr>
          <a:xfrm>
            <a:off x="328320" y="1962720"/>
            <a:ext cx="8448120" cy="2854800"/>
          </a:xfrm>
          <a:prstGeom prst="rect">
            <a:avLst/>
          </a:prstGeom>
          <a:noFill/>
          <a:ln w="0">
            <a:noFill/>
          </a:ln>
        </p:spPr>
        <p:txBody>
          <a:bodyPr lIns="0" tIns="0" rIns="0" bIns="0" anchor="ctr">
            <a:noAutofit/>
          </a:bodyPr>
          <a:lstStyle/>
          <a:p>
            <a:r>
              <a:rPr lang="en-GB" sz="3200" b="1" strike="noStrike" spc="-1">
                <a:solidFill>
                  <a:srgbClr val="5770BE"/>
                </a:solidFill>
                <a:latin typeface="Arial"/>
              </a:rPr>
              <a:t>3. The weather radar equation</a:t>
            </a:r>
            <a:endParaRPr lang="fr-FR" sz="3200" b="0" strike="noStrike" spc="-1">
              <a:solidFill>
                <a:srgbClr val="000000"/>
              </a:solidFill>
              <a:latin typeface="Arial"/>
            </a:endParaRPr>
          </a:p>
        </p:txBody>
      </p:sp>
      <p:sp>
        <p:nvSpPr>
          <p:cNvPr id="3" name="PlaceHolder 2"/>
          <p:cNvSpPr>
            <a:spLocks noGrp="1"/>
          </p:cNvSpPr>
          <p:nvPr>
            <p:ph type="ftr" idx="3"/>
          </p:nvPr>
        </p:nvSpPr>
        <p:spPr/>
        <p:txBody>
          <a:bodyPr/>
          <a:lstStyle/>
          <a:p>
            <a:r>
              <a:t>Pyrad course: Introduction to weather radar</a:t>
            </a:r>
          </a:p>
        </p:txBody>
      </p:sp>
      <p:sp>
        <p:nvSpPr>
          <p:cNvPr id="4" name="PlaceHolder 3"/>
          <p:cNvSpPr>
            <a:spLocks noGrp="1"/>
          </p:cNvSpPr>
          <p:nvPr>
            <p:ph type="sldNum" idx="4"/>
          </p:nvPr>
        </p:nvSpPr>
        <p:spPr/>
        <p:txBody>
          <a:bodyPr/>
          <a:lstStyle/>
          <a:p>
            <a:fld id="{3DA246BD-300E-455A-BDCD-1259A31897C3}" type="slidenum">
              <a:t>17</a:t>
            </a:fld>
            <a:endParaRPr/>
          </a:p>
        </p:txBody>
      </p:sp>
      <p:sp>
        <p:nvSpPr>
          <p:cNvPr id="5" name="PlaceHolder 4"/>
          <p:cNvSpPr>
            <a:spLocks noGrp="1"/>
          </p:cNvSpPr>
          <p:nvPr>
            <p:ph type="dt" idx="5"/>
          </p:nvPr>
        </p:nvSpPr>
        <p:spPr/>
        <p:txBody>
          <a:bodyPr/>
          <a:lstStyle/>
          <a:p>
            <a:fld id="{80DF9095-A002-4F9A-9330-1CDDB0BE79B6}" type="datetime1">
              <a:rPr lang="ca-ES"/>
              <a:t>16/8/2023</a:t>
            </a:fld>
            <a:endParaRPr lang="ca-E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Radar equation for weather radar</a:t>
            </a:r>
            <a:endParaRPr lang="fr-FR" sz="2400" b="1" strike="noStrike" spc="-1">
              <a:solidFill>
                <a:srgbClr val="000000"/>
              </a:solidFill>
              <a:latin typeface="Arial"/>
            </a:endParaRPr>
          </a:p>
        </p:txBody>
      </p:sp>
      <p:pic>
        <p:nvPicPr>
          <p:cNvPr id="234" name="Picture 1" descr="horizontal"/>
          <p:cNvPicPr/>
          <p:nvPr/>
        </p:nvPicPr>
        <p:blipFill>
          <a:blip r:embed="rId2"/>
          <a:stretch/>
        </p:blipFill>
        <p:spPr>
          <a:xfrm>
            <a:off x="2617200" y="5032440"/>
            <a:ext cx="3047760" cy="628200"/>
          </a:xfrm>
          <a:prstGeom prst="rect">
            <a:avLst/>
          </a:prstGeom>
          <a:ln w="0">
            <a:noFill/>
          </a:ln>
        </p:spPr>
      </p:pic>
      <p:pic>
        <p:nvPicPr>
          <p:cNvPr id="235" name="Picture 5" descr="MCj03615080000[1]"/>
          <p:cNvPicPr/>
          <p:nvPr/>
        </p:nvPicPr>
        <p:blipFill>
          <a:blip r:embed="rId3"/>
          <a:stretch/>
        </p:blipFill>
        <p:spPr>
          <a:xfrm>
            <a:off x="6084360" y="3798720"/>
            <a:ext cx="2879640" cy="3013920"/>
          </a:xfrm>
          <a:prstGeom prst="rect">
            <a:avLst/>
          </a:prstGeom>
          <a:ln w="0">
            <a:noFill/>
          </a:ln>
        </p:spPr>
      </p:pic>
      <p:sp>
        <p:nvSpPr>
          <p:cNvPr id="236" name="AutoShape 3"/>
          <p:cNvSpPr/>
          <p:nvPr/>
        </p:nvSpPr>
        <p:spPr>
          <a:xfrm>
            <a:off x="1799640" y="5430600"/>
            <a:ext cx="533160" cy="837720"/>
          </a:xfrm>
          <a:prstGeom prst="moon">
            <a:avLst>
              <a:gd name="adj" fmla="val 87500"/>
            </a:avLst>
          </a:prstGeom>
          <a:solidFill>
            <a:srgbClr val="DCF0F5"/>
          </a:solidFill>
          <a:ln w="9360">
            <a:solidFill>
              <a:srgbClr val="000000"/>
            </a:solidFill>
            <a:miter/>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2100" b="0" strike="noStrike" spc="-1">
              <a:solidFill>
                <a:srgbClr val="000000"/>
              </a:solidFill>
              <a:latin typeface="Times New Roman"/>
            </a:endParaRPr>
          </a:p>
        </p:txBody>
      </p:sp>
      <p:sp>
        <p:nvSpPr>
          <p:cNvPr id="237" name="TextBox 22"/>
          <p:cNvSpPr/>
          <p:nvPr/>
        </p:nvSpPr>
        <p:spPr>
          <a:xfrm>
            <a:off x="1010520" y="5229000"/>
            <a:ext cx="478440" cy="410400"/>
          </a:xfrm>
          <a:prstGeom prst="rect">
            <a:avLst/>
          </a:prstGeom>
          <a:noFill/>
          <a:ln w="0">
            <a:solidFill>
              <a:srgbClr val="7D6E5F"/>
            </a:solid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100" b="0" strike="noStrike" spc="-1">
                <a:solidFill>
                  <a:srgbClr val="000000"/>
                </a:solidFill>
                <a:latin typeface="Arial"/>
              </a:rPr>
              <a:t>Tx</a:t>
            </a:r>
            <a:endParaRPr lang="en-GB" sz="2100" b="0" strike="noStrike" spc="-1">
              <a:solidFill>
                <a:srgbClr val="000000"/>
              </a:solidFill>
              <a:latin typeface="Times New Roman"/>
            </a:endParaRPr>
          </a:p>
        </p:txBody>
      </p:sp>
      <p:sp>
        <p:nvSpPr>
          <p:cNvPr id="238" name="TextBox 29"/>
          <p:cNvSpPr/>
          <p:nvPr/>
        </p:nvSpPr>
        <p:spPr>
          <a:xfrm>
            <a:off x="1589400" y="5085000"/>
            <a:ext cx="402120" cy="454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100" b="0" strike="noStrike" spc="-1">
                <a:solidFill>
                  <a:srgbClr val="000000"/>
                </a:solidFill>
                <a:latin typeface="Arial"/>
              </a:rPr>
              <a:t>P</a:t>
            </a:r>
            <a:r>
              <a:rPr lang="en-GB" sz="2100" b="0" strike="noStrike" spc="-1" baseline="-25000">
                <a:solidFill>
                  <a:srgbClr val="000000"/>
                </a:solidFill>
                <a:latin typeface="Arial"/>
              </a:rPr>
              <a:t>t</a:t>
            </a:r>
            <a:endParaRPr lang="en-GB" sz="2100" b="0" strike="noStrike" spc="-1">
              <a:solidFill>
                <a:srgbClr val="000000"/>
              </a:solidFill>
              <a:latin typeface="Times New Roman"/>
            </a:endParaRPr>
          </a:p>
        </p:txBody>
      </p:sp>
      <p:sp>
        <p:nvSpPr>
          <p:cNvPr id="239" name="TextBox 30"/>
          <p:cNvSpPr/>
          <p:nvPr/>
        </p:nvSpPr>
        <p:spPr>
          <a:xfrm>
            <a:off x="1661400" y="6181920"/>
            <a:ext cx="411120" cy="454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100" b="0" strike="noStrike" spc="-1">
                <a:solidFill>
                  <a:srgbClr val="000000"/>
                </a:solidFill>
                <a:latin typeface="Arial"/>
              </a:rPr>
              <a:t>P</a:t>
            </a:r>
            <a:r>
              <a:rPr lang="en-GB" sz="2100" b="0" strike="noStrike" spc="-1" baseline="-25000">
                <a:solidFill>
                  <a:srgbClr val="000000"/>
                </a:solidFill>
                <a:latin typeface="Arial"/>
              </a:rPr>
              <a:t>r</a:t>
            </a:r>
            <a:endParaRPr lang="en-GB" sz="2100" b="0" strike="noStrike" spc="-1">
              <a:solidFill>
                <a:srgbClr val="000000"/>
              </a:solidFill>
              <a:latin typeface="Times New Roman"/>
            </a:endParaRPr>
          </a:p>
        </p:txBody>
      </p:sp>
      <p:sp>
        <p:nvSpPr>
          <p:cNvPr id="240" name="AutoShape 6"/>
          <p:cNvSpPr/>
          <p:nvPr/>
        </p:nvSpPr>
        <p:spPr>
          <a:xfrm rot="16200000">
            <a:off x="5266440" y="2116080"/>
            <a:ext cx="1447560" cy="7467120"/>
          </a:xfrm>
          <a:prstGeom prst="triangle">
            <a:avLst>
              <a:gd name="adj" fmla="val 50000"/>
            </a:avLst>
          </a:prstGeom>
          <a:solidFill>
            <a:srgbClr val="CCCCCC">
              <a:alpha val="51000"/>
            </a:srgbClr>
          </a:solidFill>
          <a:ln w="0">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2100" b="0" strike="noStrike" spc="-1">
              <a:solidFill>
                <a:srgbClr val="000000"/>
              </a:solidFill>
              <a:latin typeface="Times New Roman"/>
            </a:endParaRPr>
          </a:p>
        </p:txBody>
      </p:sp>
      <p:sp>
        <p:nvSpPr>
          <p:cNvPr id="241" name="AutoShape 7"/>
          <p:cNvSpPr/>
          <p:nvPr/>
        </p:nvSpPr>
        <p:spPr>
          <a:xfrm rot="5400000">
            <a:off x="6638400" y="5468760"/>
            <a:ext cx="990360" cy="761760"/>
          </a:xfrm>
          <a:custGeom>
            <a:avLst/>
            <a:gdLst>
              <a:gd name="textAreaLeft" fmla="*/ 112680 w 990360"/>
              <a:gd name="textAreaRight" fmla="*/ 877680 w 990360"/>
              <a:gd name="textAreaTop" fmla="*/ 86400 h 761760"/>
              <a:gd name="textAreaBottom" fmla="*/ 675360 h 761760"/>
            </a:gdLst>
            <a:ahLst/>
            <a:cxnLst/>
            <a:rect l="textAreaLeft" t="textAreaTop" r="textAreaRight" b="textAreaBottom"/>
            <a:pathLst>
              <a:path w="21600" h="21600">
                <a:moveTo>
                  <a:pt x="0" y="0"/>
                </a:moveTo>
                <a:lnTo>
                  <a:pt x="1315" y="21600"/>
                </a:lnTo>
                <a:lnTo>
                  <a:pt x="20285" y="21600"/>
                </a:lnTo>
                <a:lnTo>
                  <a:pt x="21600" y="0"/>
                </a:lnTo>
                <a:close/>
              </a:path>
            </a:pathLst>
          </a:custGeom>
          <a:solidFill>
            <a:srgbClr val="777777">
              <a:alpha val="44000"/>
            </a:srgbClr>
          </a:solidFill>
          <a:ln w="0">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2100" b="0" strike="noStrike" spc="-1">
              <a:solidFill>
                <a:srgbClr val="000000"/>
              </a:solidFill>
              <a:latin typeface="Times New Roman"/>
            </a:endParaRPr>
          </a:p>
        </p:txBody>
      </p:sp>
      <p:sp>
        <p:nvSpPr>
          <p:cNvPr id="242" name="TextBox 23"/>
          <p:cNvSpPr/>
          <p:nvPr/>
        </p:nvSpPr>
        <p:spPr>
          <a:xfrm>
            <a:off x="1012680" y="6163200"/>
            <a:ext cx="507240" cy="410400"/>
          </a:xfrm>
          <a:prstGeom prst="rect">
            <a:avLst/>
          </a:prstGeom>
          <a:noFill/>
          <a:ln w="0">
            <a:solidFill>
              <a:srgbClr val="7D6E5F"/>
            </a:solid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100" b="0" strike="noStrike" spc="-1">
                <a:solidFill>
                  <a:srgbClr val="000000"/>
                </a:solidFill>
                <a:latin typeface="Arial"/>
              </a:rPr>
              <a:t>Rx</a:t>
            </a:r>
            <a:endParaRPr lang="en-GB" sz="2100" b="0" strike="noStrike" spc="-1">
              <a:solidFill>
                <a:srgbClr val="000000"/>
              </a:solidFill>
              <a:latin typeface="Times New Roman"/>
            </a:endParaRPr>
          </a:p>
        </p:txBody>
      </p:sp>
      <p:sp>
        <p:nvSpPr>
          <p:cNvPr id="243" name="Elbow Connector 24"/>
          <p:cNvSpPr/>
          <p:nvPr/>
        </p:nvSpPr>
        <p:spPr>
          <a:xfrm rot="10800000" flipV="1">
            <a:off x="1523520" y="5841360"/>
            <a:ext cx="278280" cy="523080"/>
          </a:xfrm>
          <a:prstGeom prst="bentConnector3">
            <a:avLst>
              <a:gd name="adj1" fmla="val 50000"/>
            </a:avLst>
          </a:prstGeom>
          <a:solidFill>
            <a:srgbClr val="FF0000"/>
          </a:solidFill>
          <a:ln w="9360">
            <a:solidFill>
              <a:srgbClr val="000000"/>
            </a:solidFill>
            <a:round/>
            <a:tailEnd type="arrow" w="med" len="me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Times New Roman"/>
            </a:endParaRPr>
          </a:p>
        </p:txBody>
      </p:sp>
      <p:sp>
        <p:nvSpPr>
          <p:cNvPr id="244" name="Elbow Connector 25"/>
          <p:cNvSpPr/>
          <p:nvPr/>
        </p:nvSpPr>
        <p:spPr>
          <a:xfrm>
            <a:off x="1494000" y="5434560"/>
            <a:ext cx="307440" cy="412560"/>
          </a:xfrm>
          <a:prstGeom prst="bentConnector3">
            <a:avLst>
              <a:gd name="adj1" fmla="val 50000"/>
            </a:avLst>
          </a:prstGeom>
          <a:solidFill>
            <a:srgbClr val="FF0000"/>
          </a:solidFill>
          <a:ln w="9360">
            <a:solidFill>
              <a:srgbClr val="000000"/>
            </a:solidFill>
            <a:round/>
            <a:tailEnd type="arrow" w="med" len="me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Times New Roman"/>
            </a:endParaRPr>
          </a:p>
        </p:txBody>
      </p:sp>
      <p:sp>
        <p:nvSpPr>
          <p:cNvPr id="245" name="Line 8"/>
          <p:cNvSpPr/>
          <p:nvPr/>
        </p:nvSpPr>
        <p:spPr>
          <a:xfrm>
            <a:off x="2256840" y="5850000"/>
            <a:ext cx="4876920" cy="360"/>
          </a:xfrm>
          <a:prstGeom prst="line">
            <a:avLst/>
          </a:prstGeom>
          <a:ln w="15840">
            <a:solidFill>
              <a:srgbClr val="000000"/>
            </a:solidFill>
            <a:prstDash val="dash"/>
            <a:round/>
          </a:ln>
        </p:spPr>
        <p:style>
          <a:lnRef idx="0">
            <a:scrgbClr r="0" g="0" b="0"/>
          </a:lnRef>
          <a:fillRef idx="0">
            <a:scrgbClr r="0" g="0" b="0"/>
          </a:fillRef>
          <a:effectRef idx="0">
            <a:scrgbClr r="0" g="0" b="0"/>
          </a:effectRef>
          <a:fontRef idx="minor"/>
        </p:style>
        <p:txBody>
          <a:bodyPr lIns="90000" tIns="-44640" rIns="90000" bIns="-44640" anchor="t" anchorCtr="1">
            <a:noAutofit/>
          </a:bodyPr>
          <a:lstStyle/>
          <a:p>
            <a:endParaRPr lang="en-GB" sz="2100" b="0" strike="noStrike" spc="-1">
              <a:solidFill>
                <a:srgbClr val="000000"/>
              </a:solidFill>
              <a:latin typeface="Times New Roman"/>
            </a:endParaRPr>
          </a:p>
        </p:txBody>
      </p:sp>
      <p:sp>
        <p:nvSpPr>
          <p:cNvPr id="246" name="TextBox 27"/>
          <p:cNvSpPr/>
          <p:nvPr/>
        </p:nvSpPr>
        <p:spPr>
          <a:xfrm>
            <a:off x="4529520" y="5505120"/>
            <a:ext cx="329040" cy="410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100" b="0" strike="noStrike" spc="-1">
                <a:solidFill>
                  <a:srgbClr val="000000"/>
                </a:solidFill>
                <a:latin typeface="Arial"/>
              </a:rPr>
              <a:t>θ</a:t>
            </a:r>
            <a:endParaRPr lang="en-GB" sz="2100" b="0" strike="noStrike" spc="-1">
              <a:solidFill>
                <a:srgbClr val="000000"/>
              </a:solidFill>
              <a:latin typeface="Times New Roman"/>
            </a:endParaRPr>
          </a:p>
        </p:txBody>
      </p:sp>
      <p:sp>
        <p:nvSpPr>
          <p:cNvPr id="247" name="Text Box 9"/>
          <p:cNvSpPr/>
          <p:nvPr/>
        </p:nvSpPr>
        <p:spPr>
          <a:xfrm>
            <a:off x="5610600" y="5430600"/>
            <a:ext cx="29088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400" b="0" strike="noStrike" spc="-1">
                <a:solidFill>
                  <a:srgbClr val="000000"/>
                </a:solidFill>
                <a:latin typeface="Tahoma"/>
              </a:rPr>
              <a:t>r</a:t>
            </a:r>
            <a:endParaRPr lang="en-GB" sz="2400" b="0" strike="noStrike" spc="-1">
              <a:solidFill>
                <a:srgbClr val="000000"/>
              </a:solidFill>
              <a:latin typeface="Times New Roman"/>
            </a:endParaRPr>
          </a:p>
        </p:txBody>
      </p:sp>
      <p:sp>
        <p:nvSpPr>
          <p:cNvPr id="248" name="Arc 26"/>
          <p:cNvSpPr/>
          <p:nvPr/>
        </p:nvSpPr>
        <p:spPr>
          <a:xfrm>
            <a:off x="4369680" y="5641560"/>
            <a:ext cx="270360" cy="433800"/>
          </a:xfrm>
          <a:prstGeom prst="arc">
            <a:avLst>
              <a:gd name="adj1" fmla="val 16200000"/>
              <a:gd name="adj2" fmla="val 5234030"/>
            </a:avLst>
          </a:prstGeom>
          <a:noFill/>
          <a:ln w="19080">
            <a:solidFill>
              <a:srgbClr val="000000"/>
            </a:solidFill>
            <a:round/>
          </a:ln>
        </p:spPr>
        <p:style>
          <a:lnRef idx="0">
            <a:scrgbClr r="0" g="0" b="0"/>
          </a:lnRef>
          <a:fillRef idx="0">
            <a:scrgbClr r="0" g="0" b="0"/>
          </a:fillRef>
          <a:effectRef idx="0">
            <a:scrgbClr r="0" g="0" b="0"/>
          </a:effectRef>
          <a:fontRef idx="minor"/>
        </p:style>
        <p:txBody>
          <a:bodyPr numCol="1" spcCol="0" anchor="t">
            <a:noAutofit/>
          </a:bodyPr>
          <a:lstStyle/>
          <a:p>
            <a:endParaRPr lang="en-GB" sz="2100" b="0" strike="noStrike" spc="-1">
              <a:solidFill>
                <a:srgbClr val="000000"/>
              </a:solidFill>
              <a:latin typeface="Times New Roman"/>
            </a:endParaRPr>
          </a:p>
        </p:txBody>
      </p:sp>
      <mc:AlternateContent xmlns:mc="http://schemas.openxmlformats.org/markup-compatibility/2006">
        <mc:Choice xmlns:a14="http://schemas.microsoft.com/office/drawing/2010/main" Requires="a14">
          <p:sp>
            <p:nvSpPr>
              <p:cNvPr id="249" name="ZoneTexte 248"/>
              <p:cNvSpPr txBox="1"/>
              <p:nvPr/>
            </p:nvSpPr>
            <p:spPr>
              <a:xfrm>
                <a:off x="2617200" y="4642560"/>
                <a:ext cx="1362518" cy="355320"/>
              </a:xfrm>
              <a:prstGeom prst="rect">
                <a:avLst/>
              </a:prstGeom>
            </p:spPr>
            <p:txBody>
              <a:bodyPr/>
              <a:lstStyle/>
              <a:p>
                <a14:m>
                  <m:oMathPara xmlns:m="http://schemas.openxmlformats.org/officeDocument/2006/math">
                    <m:oMathParaPr>
                      <m:jc m:val="centerGroup"/>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𝑡</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𝑡</m:t>
                          </m:r>
                        </m:sub>
                      </m:sSub>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𝑗</m:t>
                          </m:r>
                          <m:sSub>
                            <m:sSubPr>
                              <m:ctrlPr>
                                <a:rPr i="1">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𝑡</m:t>
                              </m:r>
                            </m:sub>
                          </m:sSub>
                        </m:sup>
                      </m:sSup>
                    </m:oMath>
                  </m:oMathPara>
                </a14:m>
                <a:endParaRPr dirty="0"/>
              </a:p>
            </p:txBody>
          </p:sp>
        </mc:Choice>
        <mc:Fallback>
          <p:sp>
            <p:nvSpPr>
              <p:cNvPr id="249" name="ZoneTexte 248"/>
              <p:cNvSpPr txBox="1">
                <a:spLocks noRot="1" noChangeAspect="1" noMove="1" noResize="1" noEditPoints="1" noAdjustHandles="1" noChangeArrowheads="1" noChangeShapeType="1" noTextEdit="1"/>
              </p:cNvSpPr>
              <p:nvPr/>
            </p:nvSpPr>
            <p:spPr>
              <a:xfrm>
                <a:off x="2617200" y="4642560"/>
                <a:ext cx="1362518" cy="355320"/>
              </a:xfrm>
              <a:prstGeom prst="rect">
                <a:avLst/>
              </a:prstGeom>
              <a:blipFill>
                <a:blip r:embed="rId4"/>
                <a:stretch>
                  <a:fillRect b="-689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50" name="ZoneTexte 249"/>
              <p:cNvSpPr txBox="1"/>
              <p:nvPr/>
            </p:nvSpPr>
            <p:spPr>
              <a:xfrm>
                <a:off x="6720840" y="6375960"/>
                <a:ext cx="952560" cy="59868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𝛥</m:t>
                      </m:r>
                      <m:r>
                        <a:rPr>
                          <a:latin typeface="Cambria Math" panose="02040503050406030204" pitchFamily="18" charset="0"/>
                        </a:rPr>
                        <m:t>𝑟</m:t>
                      </m:r>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𝑐</m:t>
                          </m:r>
                          <m:r>
                            <a:rPr>
                              <a:latin typeface="Cambria Math" panose="02040503050406030204" pitchFamily="18" charset="0"/>
                            </a:rPr>
                            <m:t>𝜏</m:t>
                          </m:r>
                        </m:num>
                        <m:den>
                          <m:r>
                            <a:rPr>
                              <a:latin typeface="Cambria Math" panose="02040503050406030204" pitchFamily="18" charset="0"/>
                            </a:rPr>
                            <m:t>2</m:t>
                          </m:r>
                        </m:den>
                      </m:f>
                    </m:oMath>
                  </m:oMathPara>
                </a14:m>
                <a:endParaRPr/>
              </a:p>
            </p:txBody>
          </p:sp>
        </mc:Choice>
        <mc:Fallback xmlns:p15="http://schemas.microsoft.com/office/powerpoint/2012/main" xmlns:p14="http://schemas.microsoft.com/office/powerpoint/2010/main" xmlns=""/>
      </mc:AlternateContent>
      <p:pic>
        <p:nvPicPr>
          <p:cNvPr id="251" name="Picture 4" descr="horizontal"/>
          <p:cNvPicPr/>
          <p:nvPr/>
        </p:nvPicPr>
        <p:blipFill>
          <a:blip r:embed="rId5"/>
          <a:stretch/>
        </p:blipFill>
        <p:spPr>
          <a:xfrm>
            <a:off x="2617200" y="6129720"/>
            <a:ext cx="872280" cy="179640"/>
          </a:xfrm>
          <a:prstGeom prst="rect">
            <a:avLst/>
          </a:prstGeom>
          <a:ln w="0">
            <a:noFill/>
          </a:ln>
        </p:spPr>
      </p:pic>
      <mc:AlternateContent xmlns:mc="http://schemas.openxmlformats.org/markup-compatibility/2006">
        <mc:Choice xmlns:a14="http://schemas.microsoft.com/office/drawing/2010/main" Requires="a14">
          <p:sp>
            <p:nvSpPr>
              <p:cNvPr id="252" name="ZoneTexte 251"/>
              <p:cNvSpPr txBox="1"/>
              <p:nvPr/>
            </p:nvSpPr>
            <p:spPr>
              <a:xfrm>
                <a:off x="2617200" y="6550560"/>
                <a:ext cx="1497600" cy="355320"/>
              </a:xfrm>
              <a:prstGeom prst="rect">
                <a:avLst/>
              </a:prstGeom>
            </p:spPr>
            <p:txBody>
              <a:bodyPr/>
              <a:lstStyle/>
              <a:p>
                <a14:m>
                  <m:oMathPara xmlns:m="http://schemas.openxmlformats.org/officeDocument/2006/math">
                    <m:oMathParaPr>
                      <m:jc m:val="centerGroup"/>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𝑟</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𝑟</m:t>
                          </m:r>
                        </m:sub>
                      </m:sSub>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𝑗</m:t>
                          </m:r>
                          <m:sSub>
                            <m:sSubPr>
                              <m:ctrlPr>
                                <a:rPr i="1">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𝑟</m:t>
                              </m:r>
                            </m:sub>
                          </m:sSub>
                        </m:sup>
                      </m:sSup>
                    </m:oMath>
                  </m:oMathPara>
                </a14:m>
                <a:endParaRPr dirty="0"/>
              </a:p>
            </p:txBody>
          </p:sp>
        </mc:Choice>
        <mc:Fallback>
          <p:sp>
            <p:nvSpPr>
              <p:cNvPr id="252" name="ZoneTexte 251"/>
              <p:cNvSpPr txBox="1">
                <a:spLocks noRot="1" noChangeAspect="1" noMove="1" noResize="1" noEditPoints="1" noAdjustHandles="1" noChangeArrowheads="1" noChangeShapeType="1" noTextEdit="1"/>
              </p:cNvSpPr>
              <p:nvPr/>
            </p:nvSpPr>
            <p:spPr>
              <a:xfrm>
                <a:off x="2617200" y="6550560"/>
                <a:ext cx="1497600" cy="355320"/>
              </a:xfrm>
              <a:prstGeom prst="rect">
                <a:avLst/>
              </a:prstGeom>
              <a:blipFill>
                <a:blip r:embed="rId6"/>
                <a:stretch>
                  <a:fillRect b="-5172"/>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53" name="ZoneTexte 252"/>
              <p:cNvSpPr txBox="1"/>
              <p:nvPr/>
            </p:nvSpPr>
            <p:spPr>
              <a:xfrm>
                <a:off x="312840" y="1721880"/>
                <a:ext cx="3561840" cy="704880"/>
              </a:xfrm>
              <a:prstGeom prst="rect">
                <a:avLst/>
              </a:prstGeom>
            </p:spPr>
            <p:txBody>
              <a:bodyPr/>
              <a:lstStyle/>
              <a:p>
                <a14:m>
                  <m:oMathPara xmlns:m="http://schemas.openxmlformats.org/officeDocument/2006/math">
                    <m:oMathParaPr>
                      <m:jc m:val="centerGroup"/>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𝑃</m:t>
                          </m:r>
                        </m:e>
                        <m:sub>
                          <m:r>
                            <a:rPr>
                              <a:latin typeface="Cambria Math" panose="02040503050406030204" pitchFamily="18" charset="0"/>
                            </a:rPr>
                            <m:t>𝑟</m:t>
                          </m:r>
                        </m:sub>
                      </m:sSub>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m:t>
                      </m:r>
                      <m:f>
                        <m:fPr>
                          <m:ctrlPr>
                            <a:rPr i="1">
                              <a:latin typeface="Cambria Math" panose="02040503050406030204" pitchFamily="18" charset="0"/>
                            </a:rPr>
                          </m:ctrlPr>
                        </m:fPr>
                        <m:num>
                          <m:sSub>
                            <m:sSubPr>
                              <m:ctrlPr>
                                <a:rPr i="1">
                                  <a:latin typeface="Cambria Math" panose="02040503050406030204" pitchFamily="18" charset="0"/>
                                </a:rPr>
                              </m:ctrlPr>
                            </m:sSubPr>
                            <m:e>
                              <m:r>
                                <a:rPr>
                                  <a:latin typeface="Cambria Math" panose="02040503050406030204" pitchFamily="18" charset="0"/>
                                </a:rPr>
                                <m:t>𝑃</m:t>
                              </m:r>
                            </m:e>
                            <m:sub>
                              <m:r>
                                <a:rPr>
                                  <a:latin typeface="Cambria Math" panose="02040503050406030204" pitchFamily="18" charset="0"/>
                                </a:rPr>
                                <m:t>𝑡</m:t>
                              </m:r>
                            </m:sub>
                          </m:sSub>
                        </m:num>
                        <m:den>
                          <m:r>
                            <a:rPr>
                              <a:latin typeface="Cambria Math" panose="02040503050406030204" pitchFamily="18" charset="0"/>
                            </a:rPr>
                            <m:t>4</m:t>
                          </m:r>
                          <m:r>
                            <a:rPr>
                              <a:latin typeface="Cambria Math" panose="02040503050406030204" pitchFamily="18" charset="0"/>
                            </a:rPr>
                            <m:t>𝜋</m:t>
                          </m:r>
                          <m:sSup>
                            <m:sSupPr>
                              <m:ctrlPr>
                                <a:rPr i="1">
                                  <a:latin typeface="Cambria Math" panose="02040503050406030204" pitchFamily="18" charset="0"/>
                                </a:rPr>
                              </m:ctrlPr>
                            </m:sSupPr>
                            <m:e>
                              <m:r>
                                <a:rPr>
                                  <a:latin typeface="Cambria Math" panose="02040503050406030204" pitchFamily="18" charset="0"/>
                                </a:rPr>
                                <m:t>𝑟</m:t>
                              </m:r>
                            </m:e>
                            <m:sup>
                              <m:r>
                                <a:rPr>
                                  <a:latin typeface="Cambria Math" panose="02040503050406030204" pitchFamily="18" charset="0"/>
                                </a:rPr>
                                <m:t>2</m:t>
                              </m:r>
                            </m:sup>
                          </m:sSup>
                        </m:den>
                      </m:f>
                      <m:sSub>
                        <m:sSubPr>
                          <m:ctrlPr>
                            <a:rPr i="1">
                              <a:latin typeface="Cambria Math" panose="02040503050406030204" pitchFamily="18" charset="0"/>
                            </a:rPr>
                          </m:ctrlPr>
                        </m:sSubPr>
                        <m:e>
                          <m:r>
                            <a:rPr>
                              <a:latin typeface="Cambria Math" panose="02040503050406030204" pitchFamily="18" charset="0"/>
                            </a:rPr>
                            <m:t>𝐺</m:t>
                          </m:r>
                        </m:e>
                        <m:sub>
                          <m:r>
                            <a:rPr>
                              <a:latin typeface="Cambria Math" panose="02040503050406030204" pitchFamily="18" charset="0"/>
                            </a:rPr>
                            <m:t>𝑡</m:t>
                          </m:r>
                        </m:sub>
                      </m:sSub>
                      <m:f>
                        <m:fPr>
                          <m:ctrlPr>
                            <a:rPr i="1">
                              <a:latin typeface="Cambria Math" panose="02040503050406030204" pitchFamily="18" charset="0"/>
                            </a:rPr>
                          </m:ctrlPr>
                        </m:fPr>
                        <m:num>
                          <m:r>
                            <a:rPr>
                              <a:latin typeface="Cambria Math" panose="02040503050406030204" pitchFamily="18" charset="0"/>
                            </a:rPr>
                            <m:t>1</m:t>
                          </m:r>
                        </m:num>
                        <m:den>
                          <m:r>
                            <a:rPr>
                              <a:latin typeface="Cambria Math" panose="02040503050406030204" pitchFamily="18" charset="0"/>
                            </a:rPr>
                            <m:t>4</m:t>
                          </m:r>
                          <m:r>
                            <a:rPr>
                              <a:latin typeface="Cambria Math" panose="02040503050406030204" pitchFamily="18" charset="0"/>
                            </a:rPr>
                            <m:t>𝜋</m:t>
                          </m:r>
                          <m:sSup>
                            <m:sSupPr>
                              <m:ctrlPr>
                                <a:rPr i="1">
                                  <a:latin typeface="Cambria Math" panose="02040503050406030204" pitchFamily="18" charset="0"/>
                                </a:rPr>
                              </m:ctrlPr>
                            </m:sSupPr>
                            <m:e>
                              <m:r>
                                <a:rPr>
                                  <a:latin typeface="Cambria Math" panose="02040503050406030204" pitchFamily="18" charset="0"/>
                                </a:rPr>
                                <m:t>𝑟</m:t>
                              </m:r>
                            </m:e>
                            <m:sup>
                              <m:r>
                                <a:rPr>
                                  <a:latin typeface="Cambria Math" panose="02040503050406030204" pitchFamily="18" charset="0"/>
                                </a:rPr>
                                <m:t>2</m:t>
                              </m:r>
                            </m:sup>
                          </m:sSup>
                        </m:den>
                      </m:f>
                      <m:r>
                        <a:rPr>
                          <a:latin typeface="Cambria Math" panose="02040503050406030204" pitchFamily="18" charset="0"/>
                        </a:rPr>
                        <m:t>𝜎</m:t>
                      </m:r>
                      <m:d>
                        <m:dPr>
                          <m:ctrlPr>
                            <a:rPr i="1">
                              <a:latin typeface="Cambria Math" panose="02040503050406030204" pitchFamily="18" charset="0"/>
                            </a:rPr>
                          </m:ctrlPr>
                        </m:dPr>
                        <m:e>
                          <m:r>
                            <a:rPr>
                              <a:latin typeface="Cambria Math" panose="02040503050406030204" pitchFamily="18" charset="0"/>
                            </a:rPr>
                            <m:t>𝑟</m:t>
                          </m:r>
                        </m:e>
                      </m:d>
                      <m:f>
                        <m:fPr>
                          <m:ctrlPr>
                            <a:rPr i="1">
                              <a:latin typeface="Cambria Math" panose="02040503050406030204" pitchFamily="18" charset="0"/>
                            </a:rPr>
                          </m:ctrlPr>
                        </m:fPr>
                        <m:num>
                          <m:sSub>
                            <m:sSubPr>
                              <m:ctrlPr>
                                <a:rPr i="1">
                                  <a:latin typeface="Cambria Math" panose="02040503050406030204" pitchFamily="18" charset="0"/>
                                </a:rPr>
                              </m:ctrlPr>
                            </m:sSubPr>
                            <m:e>
                              <m:r>
                                <a:rPr>
                                  <a:latin typeface="Cambria Math" panose="02040503050406030204" pitchFamily="18" charset="0"/>
                                </a:rPr>
                                <m:t>𝐺</m:t>
                              </m:r>
                            </m:e>
                            <m:sub>
                              <m:r>
                                <a:rPr>
                                  <a:latin typeface="Cambria Math" panose="02040503050406030204" pitchFamily="18" charset="0"/>
                                </a:rPr>
                                <m:t>𝑟</m:t>
                              </m:r>
                            </m:sub>
                          </m:sSub>
                          <m:sSup>
                            <m:sSupPr>
                              <m:ctrlPr>
                                <a:rPr i="1">
                                  <a:latin typeface="Cambria Math" panose="02040503050406030204" pitchFamily="18" charset="0"/>
                                </a:rPr>
                              </m:ctrlPr>
                            </m:sSupPr>
                            <m:e>
                              <m:r>
                                <a:rPr>
                                  <a:latin typeface="Cambria Math" panose="02040503050406030204" pitchFamily="18" charset="0"/>
                                </a:rPr>
                                <m:t>𝜆</m:t>
                              </m:r>
                            </m:e>
                            <m:sup>
                              <m:r>
                                <a:rPr>
                                  <a:latin typeface="Cambria Math" panose="02040503050406030204" pitchFamily="18" charset="0"/>
                                </a:rPr>
                                <m:t>2</m:t>
                              </m:r>
                            </m:sup>
                          </m:sSup>
                        </m:num>
                        <m:den>
                          <m:r>
                            <a:rPr>
                              <a:latin typeface="Cambria Math" panose="02040503050406030204" pitchFamily="18" charset="0"/>
                            </a:rPr>
                            <m:t>4</m:t>
                          </m:r>
                          <m:r>
                            <a:rPr>
                              <a:latin typeface="Cambria Math" panose="02040503050406030204" pitchFamily="18" charset="0"/>
                            </a:rPr>
                            <m:t>𝜋</m:t>
                          </m:r>
                        </m:den>
                      </m:f>
                    </m:oMath>
                  </m:oMathPara>
                </a14:m>
                <a:endParaRPr/>
              </a:p>
            </p:txBody>
          </p:sp>
        </mc:Choice>
        <mc:Fallback xmlns:p15="http://schemas.microsoft.com/office/powerpoint/2012/main" xmlns:p14="http://schemas.microsoft.com/office/powerpoint/2010/main" xmlns=""/>
      </mc:AlternateContent>
      <p:sp>
        <p:nvSpPr>
          <p:cNvPr id="254" name="ZoneTexte 253"/>
          <p:cNvSpPr txBox="1"/>
          <p:nvPr/>
        </p:nvSpPr>
        <p:spPr>
          <a:xfrm>
            <a:off x="614160" y="979560"/>
            <a:ext cx="2210400" cy="596520"/>
          </a:xfrm>
          <a:prstGeom prst="rect">
            <a:avLst/>
          </a:prstGeom>
          <a:noFill/>
          <a:ln w="0">
            <a:noFill/>
          </a:ln>
        </p:spPr>
        <p:txBody>
          <a:bodyPr lIns="90000" tIns="45000" rIns="90000" bIns="45000" anchor="t">
            <a:noAutofit/>
          </a:bodyPr>
          <a:lstStyle/>
          <a:p>
            <a:pPr algn="ctr"/>
            <a:r>
              <a:rPr lang="en-GB" sz="1800" b="0" strike="noStrike" spc="-1">
                <a:solidFill>
                  <a:srgbClr val="000000"/>
                </a:solidFill>
                <a:latin typeface="Times New Roman"/>
              </a:rPr>
              <a:t>Power density incident on target</a:t>
            </a:r>
            <a:endParaRPr lang="fr-FR" sz="1800" b="0" strike="noStrike" spc="-1">
              <a:solidFill>
                <a:srgbClr val="000000"/>
              </a:solidFill>
              <a:latin typeface="Times New Roman"/>
            </a:endParaRPr>
          </a:p>
        </p:txBody>
      </p:sp>
      <p:sp>
        <p:nvSpPr>
          <p:cNvPr id="255" name="ZoneTexte 254"/>
          <p:cNvSpPr txBox="1"/>
          <p:nvPr/>
        </p:nvSpPr>
        <p:spPr>
          <a:xfrm>
            <a:off x="1254240" y="2599560"/>
            <a:ext cx="1915920" cy="596520"/>
          </a:xfrm>
          <a:prstGeom prst="rect">
            <a:avLst/>
          </a:prstGeom>
          <a:noFill/>
          <a:ln w="0">
            <a:noFill/>
          </a:ln>
        </p:spPr>
        <p:txBody>
          <a:bodyPr lIns="90000" tIns="45000" rIns="90000" bIns="45000" anchor="t">
            <a:noAutofit/>
          </a:bodyPr>
          <a:lstStyle/>
          <a:p>
            <a:pPr algn="ctr"/>
            <a:r>
              <a:rPr lang="en-GB" sz="1800" b="0" strike="noStrike" spc="-1">
                <a:solidFill>
                  <a:srgbClr val="000000"/>
                </a:solidFill>
                <a:latin typeface="Times New Roman"/>
              </a:rPr>
              <a:t>Power density at Rx antenna</a:t>
            </a:r>
            <a:endParaRPr lang="fr-FR" sz="1800" b="0" strike="noStrike" spc="-1">
              <a:solidFill>
                <a:srgbClr val="000000"/>
              </a:solidFill>
              <a:latin typeface="Times New Roman"/>
            </a:endParaRPr>
          </a:p>
        </p:txBody>
      </p:sp>
      <p:sp>
        <p:nvSpPr>
          <p:cNvPr id="256" name="ZoneTexte 255"/>
          <p:cNvSpPr txBox="1"/>
          <p:nvPr/>
        </p:nvSpPr>
        <p:spPr>
          <a:xfrm>
            <a:off x="2990160" y="2599560"/>
            <a:ext cx="1246320" cy="596520"/>
          </a:xfrm>
          <a:prstGeom prst="rect">
            <a:avLst/>
          </a:prstGeom>
          <a:noFill/>
          <a:ln w="0">
            <a:noFill/>
          </a:ln>
        </p:spPr>
        <p:txBody>
          <a:bodyPr lIns="90000" tIns="45000" rIns="90000" bIns="45000" anchor="t">
            <a:noAutofit/>
          </a:bodyPr>
          <a:lstStyle/>
          <a:p>
            <a:pPr algn="ctr"/>
            <a:r>
              <a:rPr lang="en-GB" sz="1800" b="0" strike="noStrike" spc="-1">
                <a:solidFill>
                  <a:srgbClr val="000000"/>
                </a:solidFill>
                <a:latin typeface="Times New Roman"/>
              </a:rPr>
              <a:t>Rx antenna aperture</a:t>
            </a:r>
            <a:endParaRPr lang="fr-FR" sz="1800" b="0" strike="noStrike" spc="-1">
              <a:solidFill>
                <a:srgbClr val="000000"/>
              </a:solidFill>
              <a:latin typeface="Times New Roman"/>
            </a:endParaRPr>
          </a:p>
        </p:txBody>
      </p:sp>
      <p:sp>
        <p:nvSpPr>
          <p:cNvPr id="257" name="Forme libre : forme 256"/>
          <p:cNvSpPr/>
          <p:nvPr/>
        </p:nvSpPr>
        <p:spPr>
          <a:xfrm rot="16200000">
            <a:off x="2070360" y="1457280"/>
            <a:ext cx="192600" cy="2070360"/>
          </a:xfrm>
          <a:custGeom>
            <a:avLst/>
            <a:gdLst>
              <a:gd name="textAreaLeft" fmla="*/ 123120 w 192600"/>
              <a:gd name="textAreaRight" fmla="*/ 192960 w 192600"/>
              <a:gd name="textAreaTop" fmla="*/ 54000 h 2070360"/>
              <a:gd name="textAreaBottom" fmla="*/ 2016360 h 2070360"/>
            </a:gdLst>
            <a:ahLst/>
            <a:cxnLst/>
            <a:rect l="textAreaLeft" t="textAreaTop" r="textAreaRight" b="textAreaBottom"/>
            <a:pathLst>
              <a:path w="21600" h="21600">
                <a:moveTo>
                  <a:pt x="21600" y="0"/>
                </a:moveTo>
                <a:cubicBezTo>
                  <a:pt x="16200" y="0"/>
                  <a:pt x="10800" y="900"/>
                  <a:pt x="10800" y="1800"/>
                </a:cubicBezTo>
                <a:lnTo>
                  <a:pt x="10800" y="9000"/>
                </a:lnTo>
                <a:cubicBezTo>
                  <a:pt x="10800" y="9900"/>
                  <a:pt x="5400" y="10800"/>
                  <a:pt x="0" y="10800"/>
                </a:cubicBezTo>
                <a:cubicBezTo>
                  <a:pt x="5400" y="10800"/>
                  <a:pt x="10800" y="11700"/>
                  <a:pt x="10800" y="12600"/>
                </a:cubicBezTo>
                <a:lnTo>
                  <a:pt x="10800" y="19800"/>
                </a:lnTo>
                <a:cubicBezTo>
                  <a:pt x="10800" y="20700"/>
                  <a:pt x="16200" y="21600"/>
                  <a:pt x="21600" y="21600"/>
                </a:cubicBezTo>
              </a:path>
            </a:pathLst>
          </a:custGeom>
          <a:noFill/>
          <a:ln w="36000">
            <a:solidFill>
              <a:srgbClr val="C9211E"/>
            </a:solidFill>
            <a:round/>
          </a:ln>
        </p:spPr>
        <p:style>
          <a:lnRef idx="0">
            <a:scrgbClr r="0" g="0" b="0"/>
          </a:lnRef>
          <a:fillRef idx="0">
            <a:scrgbClr r="0" g="0" b="0"/>
          </a:fillRef>
          <a:effectRef idx="0">
            <a:scrgbClr r="0" g="0" b="0"/>
          </a:effectRef>
          <a:fontRef idx="minor"/>
        </p:style>
        <p:txBody>
          <a:bodyPr lIns="108000" tIns="63000" rIns="108000" bIns="63000" anchor="ctr">
            <a:noAutofit/>
          </a:bodyPr>
          <a:lstStyle/>
          <a:p>
            <a:endParaRPr lang="en-GB" sz="1800" b="0" strike="noStrike" spc="-1">
              <a:solidFill>
                <a:srgbClr val="000000"/>
              </a:solidFill>
              <a:latin typeface="Times New Roman"/>
            </a:endParaRPr>
          </a:p>
        </p:txBody>
      </p:sp>
      <p:sp>
        <p:nvSpPr>
          <p:cNvPr id="258" name="Forme libre : forme 257"/>
          <p:cNvSpPr/>
          <p:nvPr/>
        </p:nvSpPr>
        <p:spPr>
          <a:xfrm rot="16200000">
            <a:off x="3433320" y="2217960"/>
            <a:ext cx="192600" cy="548640"/>
          </a:xfrm>
          <a:custGeom>
            <a:avLst/>
            <a:gdLst>
              <a:gd name="textAreaLeft" fmla="*/ 123120 w 192600"/>
              <a:gd name="textAreaRight" fmla="*/ 192960 w 192600"/>
              <a:gd name="textAreaTop" fmla="*/ 14040 h 548640"/>
              <a:gd name="textAreaBottom" fmla="*/ 534600 h 548640"/>
            </a:gdLst>
            <a:ahLst/>
            <a:cxnLst/>
            <a:rect l="textAreaLeft" t="textAreaTop" r="textAreaRight" b="textAreaBottom"/>
            <a:pathLst>
              <a:path w="21600" h="21600">
                <a:moveTo>
                  <a:pt x="21600" y="0"/>
                </a:moveTo>
                <a:cubicBezTo>
                  <a:pt x="16200" y="0"/>
                  <a:pt x="10800" y="900"/>
                  <a:pt x="10800" y="1800"/>
                </a:cubicBezTo>
                <a:lnTo>
                  <a:pt x="10800" y="9000"/>
                </a:lnTo>
                <a:cubicBezTo>
                  <a:pt x="10800" y="9900"/>
                  <a:pt x="5400" y="10800"/>
                  <a:pt x="0" y="10800"/>
                </a:cubicBezTo>
                <a:cubicBezTo>
                  <a:pt x="5400" y="10800"/>
                  <a:pt x="10800" y="11700"/>
                  <a:pt x="10800" y="12600"/>
                </a:cubicBezTo>
                <a:lnTo>
                  <a:pt x="10800" y="19800"/>
                </a:lnTo>
                <a:cubicBezTo>
                  <a:pt x="10800" y="20700"/>
                  <a:pt x="16200" y="21600"/>
                  <a:pt x="21600" y="21600"/>
                </a:cubicBezTo>
              </a:path>
            </a:pathLst>
          </a:custGeom>
          <a:noFill/>
          <a:ln w="36000">
            <a:solidFill>
              <a:srgbClr val="C9211E"/>
            </a:solidFill>
            <a:round/>
          </a:ln>
        </p:spPr>
        <p:style>
          <a:lnRef idx="0">
            <a:scrgbClr r="0" g="0" b="0"/>
          </a:lnRef>
          <a:fillRef idx="0">
            <a:scrgbClr r="0" g="0" b="0"/>
          </a:fillRef>
          <a:effectRef idx="0">
            <a:scrgbClr r="0" g="0" b="0"/>
          </a:effectRef>
          <a:fontRef idx="minor"/>
        </p:style>
        <p:txBody>
          <a:bodyPr lIns="108000" tIns="63000" rIns="108000" bIns="63000" anchor="ctr">
            <a:noAutofit/>
          </a:bodyPr>
          <a:lstStyle/>
          <a:p>
            <a:endParaRPr lang="en-GB" sz="1800" b="0" strike="noStrike" spc="-1">
              <a:solidFill>
                <a:srgbClr val="000000"/>
              </a:solidFill>
              <a:latin typeface="Times New Roman"/>
            </a:endParaRPr>
          </a:p>
        </p:txBody>
      </p:sp>
      <p:sp>
        <p:nvSpPr>
          <p:cNvPr id="259" name="Forme libre : forme 258"/>
          <p:cNvSpPr/>
          <p:nvPr/>
        </p:nvSpPr>
        <p:spPr>
          <a:xfrm rot="5400000">
            <a:off x="1331280" y="1402920"/>
            <a:ext cx="192600" cy="590040"/>
          </a:xfrm>
          <a:custGeom>
            <a:avLst/>
            <a:gdLst>
              <a:gd name="textAreaLeft" fmla="*/ 123120 w 192600"/>
              <a:gd name="textAreaRight" fmla="*/ 192960 w 192600"/>
              <a:gd name="textAreaTop" fmla="*/ 15120 h 590040"/>
              <a:gd name="textAreaBottom" fmla="*/ 574920 h 590040"/>
            </a:gdLst>
            <a:ahLst/>
            <a:cxnLst/>
            <a:rect l="textAreaLeft" t="textAreaTop" r="textAreaRight" b="textAreaBottom"/>
            <a:pathLst>
              <a:path w="21600" h="21600">
                <a:moveTo>
                  <a:pt x="21600" y="0"/>
                </a:moveTo>
                <a:cubicBezTo>
                  <a:pt x="16200" y="0"/>
                  <a:pt x="10800" y="900"/>
                  <a:pt x="10800" y="1800"/>
                </a:cubicBezTo>
                <a:lnTo>
                  <a:pt x="10800" y="9000"/>
                </a:lnTo>
                <a:cubicBezTo>
                  <a:pt x="10800" y="9900"/>
                  <a:pt x="5400" y="10800"/>
                  <a:pt x="0" y="10800"/>
                </a:cubicBezTo>
                <a:cubicBezTo>
                  <a:pt x="5400" y="10800"/>
                  <a:pt x="10800" y="11700"/>
                  <a:pt x="10800" y="12600"/>
                </a:cubicBezTo>
                <a:lnTo>
                  <a:pt x="10800" y="19800"/>
                </a:lnTo>
                <a:cubicBezTo>
                  <a:pt x="10800" y="20700"/>
                  <a:pt x="16200" y="21600"/>
                  <a:pt x="21600" y="21600"/>
                </a:cubicBezTo>
              </a:path>
            </a:pathLst>
          </a:custGeom>
          <a:noFill/>
          <a:ln w="36000">
            <a:solidFill>
              <a:srgbClr val="C9211E"/>
            </a:solidFill>
            <a:round/>
          </a:ln>
        </p:spPr>
        <p:style>
          <a:lnRef idx="0">
            <a:scrgbClr r="0" g="0" b="0"/>
          </a:lnRef>
          <a:fillRef idx="0">
            <a:scrgbClr r="0" g="0" b="0"/>
          </a:fillRef>
          <a:effectRef idx="0">
            <a:scrgbClr r="0" g="0" b="0"/>
          </a:effectRef>
          <a:fontRef idx="minor"/>
        </p:style>
        <p:txBody>
          <a:bodyPr lIns="108000" tIns="63000" rIns="108000" bIns="63000" anchor="ctr">
            <a:noAutofit/>
          </a:bodyPr>
          <a:lstStyle/>
          <a:p>
            <a:endParaRPr lang="en-GB" sz="1800" b="0" strike="noStrike" spc="-1">
              <a:solidFill>
                <a:srgbClr val="000000"/>
              </a:solidFill>
              <a:latin typeface="Times New Roman"/>
            </a:endParaRPr>
          </a:p>
        </p:txBody>
      </p:sp>
      <mc:AlternateContent xmlns:mc="http://schemas.openxmlformats.org/markup-compatibility/2006" xmlns:a14="http://schemas.microsoft.com/office/drawing/2010/main">
        <mc:Choice Requires="a14">
          <p:sp>
            <p:nvSpPr>
              <p:cNvPr id="260" name="ZoneTexte 259"/>
              <p:cNvSpPr txBox="1"/>
              <p:nvPr/>
            </p:nvSpPr>
            <p:spPr>
              <a:xfrm>
                <a:off x="4650120" y="1674000"/>
                <a:ext cx="5399280" cy="64980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panose="02040503050406030204" pitchFamily="18" charset="0"/>
                        </a:rPr>
                        <m:t>𝜎</m:t>
                      </m:r>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m:t>
                      </m:r>
                      <m:r>
                        <a:rPr>
                          <a:latin typeface="Cambria Math" panose="02040503050406030204" pitchFamily="18" charset="0"/>
                        </a:rPr>
                        <m:t>𝑉</m:t>
                      </m:r>
                      <m:d>
                        <m:dPr>
                          <m:ctrlPr>
                            <a:rPr i="1">
                              <a:latin typeface="Cambria Math" panose="02040503050406030204" pitchFamily="18" charset="0"/>
                            </a:rPr>
                          </m:ctrlPr>
                        </m:dPr>
                        <m:e>
                          <m:r>
                            <a:rPr>
                              <a:latin typeface="Cambria Math" panose="02040503050406030204" pitchFamily="18" charset="0"/>
                            </a:rPr>
                            <m:t>𝑟</m:t>
                          </m:r>
                        </m:e>
                      </m:d>
                      <m:nary>
                        <m:naryPr>
                          <m:chr m:val="∑"/>
                          <m:ctrlPr>
                            <a:rPr i="1">
                              <a:latin typeface="Cambria Math" panose="02040503050406030204" pitchFamily="18" charset="0"/>
                            </a:rPr>
                          </m:ctrlPr>
                        </m:naryPr>
                        <m:sub>
                          <m:r>
                            <a:rPr>
                              <a:latin typeface="Cambria Math" panose="02040503050406030204" pitchFamily="18" charset="0"/>
                            </a:rPr>
                            <m:t>∀</m:t>
                          </m:r>
                          <m:r>
                            <a:rPr>
                              <a:latin typeface="Cambria Math" panose="02040503050406030204" pitchFamily="18" charset="0"/>
                            </a:rPr>
                            <m:t>𝑖</m:t>
                          </m:r>
                        </m:sub>
                        <m:sup/>
                        <m:e>
                          <m:sSub>
                            <m:sSubPr>
                              <m:ctrlPr>
                                <a:rPr i="1">
                                  <a:latin typeface="Cambria Math" panose="02040503050406030204" pitchFamily="18" charset="0"/>
                                </a:rPr>
                              </m:ctrlPr>
                            </m:sSubPr>
                            <m:e>
                              <m:r>
                                <a:rPr>
                                  <a:latin typeface="Cambria Math" panose="02040503050406030204" pitchFamily="18" charset="0"/>
                                </a:rPr>
                                <m:t>𝜎</m:t>
                              </m:r>
                            </m:e>
                            <m:sub>
                              <m:r>
                                <a:rPr>
                                  <a:latin typeface="Cambria Math" panose="02040503050406030204" pitchFamily="18" charset="0"/>
                                </a:rPr>
                                <m:t>𝑖</m:t>
                              </m:r>
                            </m:sub>
                          </m:sSub>
                        </m:e>
                      </m:nary>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m:t>
                      </m:r>
                      <m:r>
                        <a:rPr>
                          <a:latin typeface="Cambria Math" panose="02040503050406030204" pitchFamily="18" charset="0"/>
                        </a:rPr>
                        <m:t>𝜋</m:t>
                      </m:r>
                      <m:sSup>
                        <m:sSupPr>
                          <m:ctrlPr>
                            <a:rPr i="1">
                              <a:latin typeface="Cambria Math" panose="02040503050406030204" pitchFamily="18" charset="0"/>
                            </a:rPr>
                          </m:ctrlPr>
                        </m:sSupPr>
                        <m:e>
                          <m:r>
                            <a:rPr>
                              <a:latin typeface="Cambria Math" panose="02040503050406030204" pitchFamily="18" charset="0"/>
                            </a:rPr>
                            <m:t>𝑟</m:t>
                          </m:r>
                        </m:e>
                        <m:sup>
                          <m:r>
                            <a:rPr>
                              <a:latin typeface="Cambria Math" panose="02040503050406030204" pitchFamily="18" charset="0"/>
                            </a:rPr>
                            <m:t>2</m:t>
                          </m:r>
                        </m:sup>
                      </m:sSup>
                      <m:f>
                        <m:fPr>
                          <m:ctrlPr>
                            <a:rPr i="1">
                              <a:latin typeface="Cambria Math" panose="02040503050406030204" pitchFamily="18" charset="0"/>
                            </a:rPr>
                          </m:ctrlPr>
                        </m:fPr>
                        <m:num>
                          <m:sSup>
                            <m:sSupPr>
                              <m:ctrlPr>
                                <a:rPr i="1">
                                  <a:latin typeface="Cambria Math" panose="02040503050406030204" pitchFamily="18" charset="0"/>
                                </a:rPr>
                              </m:ctrlPr>
                            </m:sSupPr>
                            <m:e>
                              <m:r>
                                <a:rPr>
                                  <a:latin typeface="Cambria Math" panose="02040503050406030204" pitchFamily="18" charset="0"/>
                                </a:rPr>
                                <m:t>𝜃</m:t>
                              </m:r>
                            </m:e>
                            <m:sup>
                              <m:r>
                                <a:rPr>
                                  <a:latin typeface="Cambria Math" panose="02040503050406030204" pitchFamily="18" charset="0"/>
                                </a:rPr>
                                <m:t>2</m:t>
                              </m:r>
                            </m:sup>
                          </m:sSup>
                        </m:num>
                        <m:den>
                          <m:r>
                            <a:rPr>
                              <a:latin typeface="Cambria Math" panose="02040503050406030204" pitchFamily="18" charset="0"/>
                            </a:rPr>
                            <m:t>4</m:t>
                          </m:r>
                        </m:den>
                      </m:f>
                      <m:f>
                        <m:fPr>
                          <m:ctrlPr>
                            <a:rPr i="1">
                              <a:latin typeface="Cambria Math" panose="02040503050406030204" pitchFamily="18" charset="0"/>
                            </a:rPr>
                          </m:ctrlPr>
                        </m:fPr>
                        <m:num>
                          <m:r>
                            <a:rPr>
                              <a:latin typeface="Cambria Math" panose="02040503050406030204" pitchFamily="18" charset="0"/>
                            </a:rPr>
                            <m:t>𝑐</m:t>
                          </m:r>
                          <m:r>
                            <a:rPr>
                              <a:latin typeface="Cambria Math" panose="02040503050406030204" pitchFamily="18" charset="0"/>
                            </a:rPr>
                            <m:t>𝜏</m:t>
                          </m:r>
                        </m:num>
                        <m:den>
                          <m:r>
                            <a:rPr>
                              <a:latin typeface="Cambria Math" panose="02040503050406030204" pitchFamily="18" charset="0"/>
                            </a:rPr>
                            <m:t>2</m:t>
                          </m:r>
                        </m:den>
                      </m:f>
                      <m:f>
                        <m:fPr>
                          <m:ctrlPr>
                            <a:rPr i="1">
                              <a:latin typeface="Cambria Math" panose="02040503050406030204" pitchFamily="18" charset="0"/>
                            </a:rPr>
                          </m:ctrlPr>
                        </m:fPr>
                        <m:num>
                          <m:r>
                            <a:rPr>
                              <a:latin typeface="Cambria Math" panose="02040503050406030204" pitchFamily="18" charset="0"/>
                            </a:rPr>
                            <m:t>1</m:t>
                          </m:r>
                        </m:num>
                        <m:den>
                          <m:r>
                            <a:rPr>
                              <a:latin typeface="Cambria Math" panose="02040503050406030204" pitchFamily="18" charset="0"/>
                            </a:rPr>
                            <m:t>2</m:t>
                          </m:r>
                          <m:r>
                            <a:rPr>
                              <a:latin typeface="Cambria Math" panose="02040503050406030204" pitchFamily="18" charset="0"/>
                            </a:rPr>
                            <m:t>𝑙𝑛</m:t>
                          </m:r>
                          <m:r>
                            <a:rPr>
                              <a:latin typeface="Cambria Math" panose="02040503050406030204" pitchFamily="18" charset="0"/>
                            </a:rPr>
                            <m:t>2</m:t>
                          </m:r>
                        </m:den>
                      </m:f>
                      <m:nary>
                        <m:naryPr>
                          <m:chr m:val="∑"/>
                          <m:ctrlPr>
                            <a:rPr i="1">
                              <a:latin typeface="Cambria Math" panose="02040503050406030204" pitchFamily="18" charset="0"/>
                            </a:rPr>
                          </m:ctrlPr>
                        </m:naryPr>
                        <m:sub>
                          <m:r>
                            <a:rPr>
                              <a:latin typeface="Cambria Math" panose="02040503050406030204" pitchFamily="18" charset="0"/>
                            </a:rPr>
                            <m:t>∀</m:t>
                          </m:r>
                          <m:r>
                            <a:rPr>
                              <a:latin typeface="Cambria Math" panose="02040503050406030204" pitchFamily="18" charset="0"/>
                            </a:rPr>
                            <m:t>𝑖</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𝑉</m:t>
                              </m:r>
                            </m:e>
                            <m:sub>
                              <m:r>
                                <a:rPr>
                                  <a:latin typeface="Cambria Math" panose="02040503050406030204" pitchFamily="18" charset="0"/>
                                </a:rPr>
                                <m:t>𝑢𝑛𝑖𝑡</m:t>
                              </m:r>
                            </m:sub>
                          </m:sSub>
                        </m:sub>
                        <m:sup/>
                        <m:e>
                          <m:sSub>
                            <m:sSubPr>
                              <m:ctrlPr>
                                <a:rPr i="1">
                                  <a:latin typeface="Cambria Math" panose="02040503050406030204" pitchFamily="18" charset="0"/>
                                </a:rPr>
                              </m:ctrlPr>
                            </m:sSubPr>
                            <m:e>
                              <m:r>
                                <a:rPr>
                                  <a:latin typeface="Cambria Math" panose="02040503050406030204" pitchFamily="18" charset="0"/>
                                </a:rPr>
                                <m:t>𝜎</m:t>
                              </m:r>
                            </m:e>
                            <m:sub>
                              <m:r>
                                <a:rPr>
                                  <a:latin typeface="Cambria Math" panose="02040503050406030204" pitchFamily="18" charset="0"/>
                                </a:rPr>
                                <m:t>𝑖</m:t>
                              </m:r>
                            </m:sub>
                          </m:sSub>
                        </m:e>
                      </m:nary>
                      <m:d>
                        <m:dPr>
                          <m:ctrlPr>
                            <a:rPr i="1">
                              <a:latin typeface="Cambria Math" panose="02040503050406030204" pitchFamily="18" charset="0"/>
                            </a:rPr>
                          </m:ctrlPr>
                        </m:dPr>
                        <m:e>
                          <m:r>
                            <a:rPr>
                              <a:latin typeface="Cambria Math" panose="02040503050406030204" pitchFamily="18" charset="0"/>
                            </a:rPr>
                            <m:t>𝑟</m:t>
                          </m:r>
                        </m:e>
                      </m:d>
                    </m:oMath>
                  </m:oMathPara>
                </a14:m>
                <a:endParaRPr/>
              </a:p>
            </p:txBody>
          </p:sp>
        </mc:Choice>
        <mc:Fallback xmlns:p15="http://schemas.microsoft.com/office/powerpoint/2012/main" xmlns:p14="http://schemas.microsoft.com/office/powerpoint/2010/main" xmlns=""/>
      </mc:AlternateContent>
      <p:sp>
        <p:nvSpPr>
          <p:cNvPr id="261" name="ZoneTexte 260"/>
          <p:cNvSpPr txBox="1"/>
          <p:nvPr/>
        </p:nvSpPr>
        <p:spPr>
          <a:xfrm>
            <a:off x="5577480" y="871920"/>
            <a:ext cx="2827080" cy="596520"/>
          </a:xfrm>
          <a:prstGeom prst="rect">
            <a:avLst/>
          </a:prstGeom>
          <a:noFill/>
          <a:ln w="0">
            <a:noFill/>
          </a:ln>
        </p:spPr>
        <p:txBody>
          <a:bodyPr lIns="90000" tIns="45000" rIns="90000" bIns="45000" anchor="t">
            <a:noAutofit/>
          </a:bodyPr>
          <a:lstStyle/>
          <a:p>
            <a:pPr algn="ctr"/>
            <a:r>
              <a:rPr lang="en-GB" sz="1800" b="0" strike="noStrike" spc="-1">
                <a:solidFill>
                  <a:srgbClr val="000000"/>
                </a:solidFill>
                <a:latin typeface="Times New Roman"/>
              </a:rPr>
              <a:t>Uniform beam filling</a:t>
            </a:r>
            <a:endParaRPr lang="fr-FR" sz="1800" b="0" strike="noStrike" spc="-1">
              <a:solidFill>
                <a:srgbClr val="000000"/>
              </a:solidFill>
              <a:latin typeface="Times New Roman"/>
            </a:endParaRPr>
          </a:p>
          <a:p>
            <a:pPr algn="ctr"/>
            <a:r>
              <a:rPr lang="en-GB" sz="1800" b="0" strike="noStrike" spc="-1">
                <a:solidFill>
                  <a:srgbClr val="000000"/>
                </a:solidFill>
                <a:latin typeface="Times New Roman"/>
              </a:rPr>
              <a:t>Gaussian antenna pattern</a:t>
            </a:r>
            <a:endParaRPr lang="fr-FR" sz="1800" b="0" strike="noStrike" spc="-1">
              <a:solidFill>
                <a:srgbClr val="000000"/>
              </a:solidFill>
              <a:latin typeface="Times New Roman"/>
            </a:endParaRPr>
          </a:p>
        </p:txBody>
      </p:sp>
      <p:sp>
        <p:nvSpPr>
          <p:cNvPr id="262" name="Flèche : bas 261"/>
          <p:cNvSpPr/>
          <p:nvPr/>
        </p:nvSpPr>
        <p:spPr>
          <a:xfrm>
            <a:off x="6793560" y="1468440"/>
            <a:ext cx="324360" cy="345600"/>
          </a:xfrm>
          <a:prstGeom prst="downArrow">
            <a:avLst>
              <a:gd name="adj1" fmla="val 50000"/>
              <a:gd name="adj2" fmla="val 26637"/>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1800" b="0" strike="noStrike" spc="-1">
              <a:solidFill>
                <a:srgbClr val="000000"/>
              </a:solidFill>
              <a:latin typeface="Times New Roman"/>
            </a:endParaRPr>
          </a:p>
        </p:txBody>
      </p:sp>
      <mc:AlternateContent xmlns:mc="http://schemas.openxmlformats.org/markup-compatibility/2006">
        <mc:Choice xmlns:a14="http://schemas.microsoft.com/office/drawing/2010/main" Requires="a14">
          <p:sp>
            <p:nvSpPr>
              <p:cNvPr id="263" name="ZoneTexte 262"/>
              <p:cNvSpPr txBox="1"/>
              <p:nvPr/>
            </p:nvSpPr>
            <p:spPr>
              <a:xfrm>
                <a:off x="4632839" y="2445480"/>
                <a:ext cx="3991615" cy="720720"/>
              </a:xfrm>
              <a:prstGeom prst="rect">
                <a:avLst/>
              </a:prstGeom>
            </p:spPr>
            <p:txBody>
              <a:bodyPr/>
              <a:lstStyle/>
              <a:p>
                <a14:m>
                  <m:oMathPara xmlns:m="http://schemas.openxmlformats.org/officeDocument/2006/math">
                    <m:oMathParaPr>
                      <m:jc m:val="centerGroup"/>
                    </m:oMathParaPr>
                    <m:oMath xmlns:m="http://schemas.openxmlformats.org/officeDocument/2006/math">
                      <m:nary>
                        <m:naryPr>
                          <m:chr m:val="∑"/>
                          <m:ctrlPr>
                            <a:rPr>
                              <a:latin typeface="Cambria Math" panose="02040503050406030204" pitchFamily="18" charset="0"/>
                            </a:rPr>
                          </m:ctrlPr>
                        </m:naryPr>
                        <m:sub>
                          <m:r>
                            <a:rPr>
                              <a:latin typeface="Cambria Math" panose="02040503050406030204" pitchFamily="18" charset="0"/>
                            </a:rPr>
                            <m:t>∀</m:t>
                          </m:r>
                          <m:r>
                            <a:rPr>
                              <a:latin typeface="Cambria Math" panose="02040503050406030204" pitchFamily="18" charset="0"/>
                            </a:rPr>
                            <m:t>𝑖</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𝑉</m:t>
                              </m:r>
                            </m:e>
                            <m:sub>
                              <m:r>
                                <a:rPr>
                                  <a:latin typeface="Cambria Math" panose="02040503050406030204" pitchFamily="18" charset="0"/>
                                </a:rPr>
                                <m:t>𝑢𝑛𝑖𝑡</m:t>
                              </m:r>
                            </m:sub>
                          </m:sSub>
                        </m:sub>
                        <m:sup/>
                        <m:e>
                          <m:sSub>
                            <m:sSubPr>
                              <m:ctrlPr>
                                <a:rPr i="1">
                                  <a:latin typeface="Cambria Math" panose="02040503050406030204" pitchFamily="18" charset="0"/>
                                </a:rPr>
                              </m:ctrlPr>
                            </m:sSubPr>
                            <m:e>
                              <m:r>
                                <a:rPr>
                                  <a:latin typeface="Cambria Math" panose="02040503050406030204" pitchFamily="18" charset="0"/>
                                </a:rPr>
                                <m:t>𝜎</m:t>
                              </m:r>
                            </m:e>
                            <m:sub>
                              <m:r>
                                <a:rPr>
                                  <a:latin typeface="Cambria Math" panose="02040503050406030204" pitchFamily="18" charset="0"/>
                                </a:rPr>
                                <m:t>𝑖</m:t>
                              </m:r>
                            </m:sub>
                          </m:sSub>
                        </m:e>
                      </m:nary>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m:t>
                      </m:r>
                      <m:nary>
                        <m:naryPr>
                          <m:chr m:val="∑"/>
                          <m:ctrlPr>
                            <a:rPr i="1">
                              <a:latin typeface="Cambria Math" panose="02040503050406030204" pitchFamily="18" charset="0"/>
                            </a:rPr>
                          </m:ctrlPr>
                        </m:naryPr>
                        <m:sub>
                          <m:r>
                            <a:rPr>
                              <a:latin typeface="Cambria Math" panose="02040503050406030204" pitchFamily="18" charset="0"/>
                            </a:rPr>
                            <m:t>∀</m:t>
                          </m:r>
                          <m:r>
                            <a:rPr>
                              <a:latin typeface="Cambria Math" panose="02040503050406030204" pitchFamily="18" charset="0"/>
                            </a:rPr>
                            <m:t>𝑖</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𝑉</m:t>
                              </m:r>
                            </m:e>
                            <m:sub>
                              <m:r>
                                <a:rPr>
                                  <a:latin typeface="Cambria Math" panose="02040503050406030204" pitchFamily="18" charset="0"/>
                                </a:rPr>
                                <m:t>𝑢𝑛𝑖𝑡</m:t>
                              </m:r>
                            </m:sub>
                          </m:sSub>
                        </m:sub>
                        <m:sup/>
                        <m:e>
                          <m:f>
                            <m:fPr>
                              <m:ctrlPr>
                                <a:rPr i="1">
                                  <a:latin typeface="Cambria Math" panose="02040503050406030204" pitchFamily="18" charset="0"/>
                                </a:rPr>
                              </m:ctrlPr>
                            </m:fPr>
                            <m:num>
                              <m:sSup>
                                <m:sSupPr>
                                  <m:ctrlPr>
                                    <a:rPr i="1">
                                      <a:latin typeface="Cambria Math" panose="02040503050406030204" pitchFamily="18" charset="0"/>
                                    </a:rPr>
                                  </m:ctrlPr>
                                </m:sSupPr>
                                <m:e>
                                  <m:r>
                                    <a:rPr>
                                      <a:latin typeface="Cambria Math" panose="02040503050406030204" pitchFamily="18" charset="0"/>
                                    </a:rPr>
                                    <m:t>𝜋</m:t>
                                  </m:r>
                                </m:e>
                                <m:sup>
                                  <m:r>
                                    <a:rPr>
                                      <a:latin typeface="Cambria Math" panose="02040503050406030204" pitchFamily="18" charset="0"/>
                                    </a:rPr>
                                    <m:t>5</m:t>
                                  </m:r>
                                </m:sup>
                              </m:sSup>
                              <m:sSup>
                                <m:sSupPr>
                                  <m:ctrlPr>
                                    <a:rPr i="1">
                                      <a:latin typeface="Cambria Math" panose="02040503050406030204" pitchFamily="18" charset="0"/>
                                    </a:rPr>
                                  </m:ctrlPr>
                                </m:sSupPr>
                                <m:e>
                                  <m:d>
                                    <m:dPr>
                                      <m:begChr m:val="|"/>
                                      <m:endChr m:val="|"/>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𝐾</m:t>
                                          </m:r>
                                        </m:e>
                                        <m:sub>
                                          <m:r>
                                            <a:rPr>
                                              <a:latin typeface="Cambria Math" panose="02040503050406030204" pitchFamily="18" charset="0"/>
                                            </a:rPr>
                                            <m:t>𝑤</m:t>
                                          </m:r>
                                        </m:sub>
                                      </m:sSub>
                                    </m:e>
                                  </m:d>
                                </m:e>
                                <m:sup>
                                  <m:r>
                                    <a:rPr>
                                      <a:latin typeface="Cambria Math" panose="02040503050406030204" pitchFamily="18" charset="0"/>
                                    </a:rPr>
                                    <m:t>2</m:t>
                                  </m:r>
                                </m:sup>
                              </m:sSup>
                              <m:sSup>
                                <m:sSupPr>
                                  <m:ctrlPr>
                                    <a:rPr i="1">
                                      <a:latin typeface="Cambria Math" panose="02040503050406030204" pitchFamily="18" charset="0"/>
                                    </a:rPr>
                                  </m:ctrlPr>
                                </m:sSupPr>
                                <m:e>
                                  <m:sSub>
                                    <m:sSubPr>
                                      <m:ctrlPr>
                                        <a:rPr i="1">
                                          <a:latin typeface="Cambria Math" panose="02040503050406030204" pitchFamily="18" charset="0"/>
                                        </a:rPr>
                                      </m:ctrlPr>
                                    </m:sSubPr>
                                    <m:e>
                                      <m:r>
                                        <a:rPr>
                                          <a:latin typeface="Cambria Math" panose="02040503050406030204" pitchFamily="18" charset="0"/>
                                        </a:rPr>
                                        <m:t>𝐷</m:t>
                                      </m:r>
                                    </m:e>
                                    <m:sub>
                                      <m:r>
                                        <a:rPr>
                                          <a:latin typeface="Cambria Math" panose="02040503050406030204" pitchFamily="18" charset="0"/>
                                        </a:rPr>
                                        <m:t>𝑖</m:t>
                                      </m:r>
                                    </m:sub>
                                  </m:sSub>
                                </m:e>
                                <m:sup>
                                  <m:r>
                                    <a:rPr>
                                      <a:latin typeface="Cambria Math" panose="02040503050406030204" pitchFamily="18" charset="0"/>
                                    </a:rPr>
                                    <m:t>6</m:t>
                                  </m:r>
                                </m:sup>
                              </m:sSup>
                              <m:d>
                                <m:dPr>
                                  <m:ctrlPr>
                                    <a:rPr i="1">
                                      <a:latin typeface="Cambria Math" panose="02040503050406030204" pitchFamily="18" charset="0"/>
                                    </a:rPr>
                                  </m:ctrlPr>
                                </m:dPr>
                                <m:e>
                                  <m:r>
                                    <a:rPr>
                                      <a:latin typeface="Cambria Math" panose="02040503050406030204" pitchFamily="18" charset="0"/>
                                    </a:rPr>
                                    <m:t>𝑟</m:t>
                                  </m:r>
                                </m:e>
                              </m:d>
                            </m:num>
                            <m:den>
                              <m:sSup>
                                <m:sSupPr>
                                  <m:ctrlPr>
                                    <a:rPr i="1">
                                      <a:latin typeface="Cambria Math" panose="02040503050406030204" pitchFamily="18" charset="0"/>
                                    </a:rPr>
                                  </m:ctrlPr>
                                </m:sSupPr>
                                <m:e>
                                  <m:r>
                                    <a:rPr>
                                      <a:latin typeface="Cambria Math" panose="02040503050406030204" pitchFamily="18" charset="0"/>
                                    </a:rPr>
                                    <m:t>𝜆</m:t>
                                  </m:r>
                                </m:e>
                                <m:sup>
                                  <m:r>
                                    <a:rPr>
                                      <a:latin typeface="Cambria Math" panose="02040503050406030204" pitchFamily="18" charset="0"/>
                                    </a:rPr>
                                    <m:t>4</m:t>
                                  </m:r>
                                </m:sup>
                              </m:sSup>
                            </m:den>
                          </m:f>
                        </m:e>
                      </m:nary>
                    </m:oMath>
                  </m:oMathPara>
                </a14:m>
                <a:endParaRPr dirty="0"/>
              </a:p>
            </p:txBody>
          </p:sp>
        </mc:Choice>
        <mc:Fallback>
          <p:sp>
            <p:nvSpPr>
              <p:cNvPr id="263" name="ZoneTexte 262"/>
              <p:cNvSpPr txBox="1">
                <a:spLocks noRot="1" noChangeAspect="1" noMove="1" noResize="1" noEditPoints="1" noAdjustHandles="1" noChangeArrowheads="1" noChangeShapeType="1" noTextEdit="1"/>
              </p:cNvSpPr>
              <p:nvPr/>
            </p:nvSpPr>
            <p:spPr>
              <a:xfrm>
                <a:off x="4632839" y="2445480"/>
                <a:ext cx="3991615" cy="720720"/>
              </a:xfrm>
              <a:prstGeom prst="rect">
                <a:avLst/>
              </a:prstGeom>
              <a:blipFill>
                <a:blip r:embed="rId7"/>
                <a:stretch>
                  <a:fillRect b="-22034"/>
                </a:stretch>
              </a:blipFill>
            </p:spPr>
            <p:txBody>
              <a:bodyPr/>
              <a:lstStyle/>
              <a:p>
                <a:r>
                  <a:rPr lang="fr-FR">
                    <a:noFill/>
                  </a:rPr>
                  <a:t> </a:t>
                </a:r>
              </a:p>
            </p:txBody>
          </p:sp>
        </mc:Fallback>
      </mc:AlternateContent>
      <p:sp>
        <p:nvSpPr>
          <p:cNvPr id="264" name="ZoneTexte 263"/>
          <p:cNvSpPr txBox="1"/>
          <p:nvPr/>
        </p:nvSpPr>
        <p:spPr>
          <a:xfrm>
            <a:off x="4749840" y="3428280"/>
            <a:ext cx="2827080" cy="596520"/>
          </a:xfrm>
          <a:prstGeom prst="rect">
            <a:avLst/>
          </a:prstGeom>
          <a:noFill/>
          <a:ln w="0">
            <a:noFill/>
          </a:ln>
        </p:spPr>
        <p:txBody>
          <a:bodyPr lIns="90000" tIns="45000" rIns="90000" bIns="45000" anchor="t">
            <a:noAutofit/>
          </a:bodyPr>
          <a:lstStyle/>
          <a:p>
            <a:pPr algn="ctr"/>
            <a:r>
              <a:rPr lang="en-GB" sz="1800" b="0" strike="noStrike" spc="-1">
                <a:solidFill>
                  <a:srgbClr val="000000"/>
                </a:solidFill>
                <a:latin typeface="Times New Roman"/>
              </a:rPr>
              <a:t>Rayleigh scattering</a:t>
            </a:r>
            <a:endParaRPr lang="fr-FR" sz="1800" b="0" strike="noStrike" spc="-1">
              <a:solidFill>
                <a:srgbClr val="000000"/>
              </a:solidFill>
              <a:latin typeface="Times New Roman"/>
            </a:endParaRPr>
          </a:p>
          <a:p>
            <a:pPr algn="ctr"/>
            <a:r>
              <a:rPr lang="en-GB" sz="1800" b="0" strike="noStrike" spc="-1">
                <a:solidFill>
                  <a:srgbClr val="000000"/>
                </a:solidFill>
                <a:latin typeface="Times New Roman"/>
              </a:rPr>
              <a:t>Spherical shape</a:t>
            </a:r>
            <a:endParaRPr lang="fr-FR" sz="1800" b="0" strike="noStrike" spc="-1">
              <a:solidFill>
                <a:srgbClr val="000000"/>
              </a:solidFill>
              <a:latin typeface="Times New Roman"/>
            </a:endParaRPr>
          </a:p>
        </p:txBody>
      </p:sp>
      <p:sp>
        <p:nvSpPr>
          <p:cNvPr id="265" name="Flèche : haut 264"/>
          <p:cNvSpPr/>
          <p:nvPr/>
        </p:nvSpPr>
        <p:spPr>
          <a:xfrm>
            <a:off x="5803920" y="3110760"/>
            <a:ext cx="324360" cy="317520"/>
          </a:xfrm>
          <a:prstGeom prst="upArrow">
            <a:avLst>
              <a:gd name="adj1" fmla="val 50000"/>
              <a:gd name="adj2" fmla="val 25000"/>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1800" b="0" strike="noStrike" spc="-1">
              <a:solidFill>
                <a:srgbClr val="000000"/>
              </a:solidFill>
              <a:latin typeface="Times New Roman"/>
            </a:endParaRPr>
          </a:p>
        </p:txBody>
      </p:sp>
      <p:sp>
        <p:nvSpPr>
          <p:cNvPr id="3" name="PlaceHolder 2"/>
          <p:cNvSpPr>
            <a:spLocks noGrp="1"/>
          </p:cNvSpPr>
          <p:nvPr>
            <p:ph type="ftr" idx="3"/>
          </p:nvPr>
        </p:nvSpPr>
        <p:spPr/>
        <p:txBody>
          <a:bodyPr/>
          <a:lstStyle/>
          <a:p>
            <a:r>
              <a:t>Pyrad course: Introduction to weather radar</a:t>
            </a:r>
          </a:p>
        </p:txBody>
      </p:sp>
      <p:sp>
        <p:nvSpPr>
          <p:cNvPr id="4" name="PlaceHolder 3"/>
          <p:cNvSpPr>
            <a:spLocks noGrp="1"/>
          </p:cNvSpPr>
          <p:nvPr>
            <p:ph type="sldNum" idx="4"/>
          </p:nvPr>
        </p:nvSpPr>
        <p:spPr/>
        <p:txBody>
          <a:bodyPr/>
          <a:lstStyle/>
          <a:p>
            <a:fld id="{770227D0-7707-4FF7-AE22-2FC96C80FB7D}" type="slidenum">
              <a:t>18</a:t>
            </a:fld>
            <a:endParaRPr/>
          </a:p>
        </p:txBody>
      </p:sp>
      <p:sp>
        <p:nvSpPr>
          <p:cNvPr id="5" name="PlaceHolder 4"/>
          <p:cNvSpPr>
            <a:spLocks noGrp="1"/>
          </p:cNvSpPr>
          <p:nvPr>
            <p:ph type="dt" idx="5"/>
          </p:nvPr>
        </p:nvSpPr>
        <p:spPr/>
        <p:txBody>
          <a:bodyPr/>
          <a:lstStyle/>
          <a:p>
            <a:fld id="{BA820407-1D32-4665-81C4-C133E04E795E}" type="datetime1">
              <a:rPr lang="ca-ES"/>
              <a:t>16/8/2023</a:t>
            </a:fld>
            <a:endParaRPr lang="ca-E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Radar equation for weather radar</a:t>
            </a:r>
            <a:endParaRPr lang="fr-FR" sz="2400" b="1" strike="noStrike" spc="-1">
              <a:solidFill>
                <a:srgbClr val="000000"/>
              </a:solidFill>
              <a:latin typeface="Arial"/>
            </a:endParaRPr>
          </a:p>
        </p:txBody>
      </p:sp>
      <p:pic>
        <p:nvPicPr>
          <p:cNvPr id="267" name="Picture 7" descr="horizontal"/>
          <p:cNvPicPr/>
          <p:nvPr/>
        </p:nvPicPr>
        <p:blipFill>
          <a:blip r:embed="rId2"/>
          <a:stretch/>
        </p:blipFill>
        <p:spPr>
          <a:xfrm>
            <a:off x="2617200" y="5032440"/>
            <a:ext cx="3047760" cy="628200"/>
          </a:xfrm>
          <a:prstGeom prst="rect">
            <a:avLst/>
          </a:prstGeom>
          <a:ln w="0">
            <a:noFill/>
          </a:ln>
        </p:spPr>
      </p:pic>
      <p:pic>
        <p:nvPicPr>
          <p:cNvPr id="268" name="Picture 8" descr="MCj03615080000[1]"/>
          <p:cNvPicPr/>
          <p:nvPr/>
        </p:nvPicPr>
        <p:blipFill>
          <a:blip r:embed="rId3"/>
          <a:stretch/>
        </p:blipFill>
        <p:spPr>
          <a:xfrm>
            <a:off x="6084360" y="3798720"/>
            <a:ext cx="2879640" cy="3013920"/>
          </a:xfrm>
          <a:prstGeom prst="rect">
            <a:avLst/>
          </a:prstGeom>
          <a:ln w="0">
            <a:noFill/>
          </a:ln>
        </p:spPr>
      </p:pic>
      <p:sp>
        <p:nvSpPr>
          <p:cNvPr id="269" name="AutoShape 5"/>
          <p:cNvSpPr/>
          <p:nvPr/>
        </p:nvSpPr>
        <p:spPr>
          <a:xfrm>
            <a:off x="1799640" y="5430600"/>
            <a:ext cx="533160" cy="837720"/>
          </a:xfrm>
          <a:prstGeom prst="moon">
            <a:avLst>
              <a:gd name="adj" fmla="val 87500"/>
            </a:avLst>
          </a:prstGeom>
          <a:solidFill>
            <a:srgbClr val="DCF0F5"/>
          </a:solidFill>
          <a:ln w="9360">
            <a:solidFill>
              <a:srgbClr val="000000"/>
            </a:solidFill>
            <a:miter/>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2100" b="0" strike="noStrike" spc="-1">
              <a:solidFill>
                <a:srgbClr val="000000"/>
              </a:solidFill>
              <a:latin typeface="Times New Roman"/>
            </a:endParaRPr>
          </a:p>
        </p:txBody>
      </p:sp>
      <p:sp>
        <p:nvSpPr>
          <p:cNvPr id="270" name="TextBox 6"/>
          <p:cNvSpPr/>
          <p:nvPr/>
        </p:nvSpPr>
        <p:spPr>
          <a:xfrm>
            <a:off x="1010520" y="5229000"/>
            <a:ext cx="478440" cy="410400"/>
          </a:xfrm>
          <a:prstGeom prst="rect">
            <a:avLst/>
          </a:prstGeom>
          <a:noFill/>
          <a:ln w="0">
            <a:solidFill>
              <a:srgbClr val="7D6E5F"/>
            </a:solid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100" b="0" strike="noStrike" spc="-1">
                <a:solidFill>
                  <a:srgbClr val="000000"/>
                </a:solidFill>
                <a:latin typeface="Arial"/>
              </a:rPr>
              <a:t>Tx</a:t>
            </a:r>
            <a:endParaRPr lang="en-GB" sz="2100" b="0" strike="noStrike" spc="-1">
              <a:solidFill>
                <a:srgbClr val="000000"/>
              </a:solidFill>
              <a:latin typeface="Times New Roman"/>
            </a:endParaRPr>
          </a:p>
        </p:txBody>
      </p:sp>
      <p:sp>
        <p:nvSpPr>
          <p:cNvPr id="271" name="TextBox 7"/>
          <p:cNvSpPr/>
          <p:nvPr/>
        </p:nvSpPr>
        <p:spPr>
          <a:xfrm>
            <a:off x="1589400" y="5085000"/>
            <a:ext cx="402120" cy="454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100" b="0" strike="noStrike" spc="-1">
                <a:solidFill>
                  <a:srgbClr val="000000"/>
                </a:solidFill>
                <a:latin typeface="Arial"/>
              </a:rPr>
              <a:t>P</a:t>
            </a:r>
            <a:r>
              <a:rPr lang="en-GB" sz="2100" b="0" strike="noStrike" spc="-1" baseline="-25000">
                <a:solidFill>
                  <a:srgbClr val="000000"/>
                </a:solidFill>
                <a:latin typeface="Arial"/>
              </a:rPr>
              <a:t>t</a:t>
            </a:r>
            <a:endParaRPr lang="en-GB" sz="2100" b="0" strike="noStrike" spc="-1">
              <a:solidFill>
                <a:srgbClr val="000000"/>
              </a:solidFill>
              <a:latin typeface="Times New Roman"/>
            </a:endParaRPr>
          </a:p>
        </p:txBody>
      </p:sp>
      <p:sp>
        <p:nvSpPr>
          <p:cNvPr id="272" name="TextBox 8"/>
          <p:cNvSpPr/>
          <p:nvPr/>
        </p:nvSpPr>
        <p:spPr>
          <a:xfrm>
            <a:off x="1661400" y="6181920"/>
            <a:ext cx="411120" cy="454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100" b="0" strike="noStrike" spc="-1">
                <a:solidFill>
                  <a:srgbClr val="000000"/>
                </a:solidFill>
                <a:latin typeface="Arial"/>
              </a:rPr>
              <a:t>P</a:t>
            </a:r>
            <a:r>
              <a:rPr lang="en-GB" sz="2100" b="0" strike="noStrike" spc="-1" baseline="-25000">
                <a:solidFill>
                  <a:srgbClr val="000000"/>
                </a:solidFill>
                <a:latin typeface="Arial"/>
              </a:rPr>
              <a:t>r</a:t>
            </a:r>
            <a:endParaRPr lang="en-GB" sz="2100" b="0" strike="noStrike" spc="-1">
              <a:solidFill>
                <a:srgbClr val="000000"/>
              </a:solidFill>
              <a:latin typeface="Times New Roman"/>
            </a:endParaRPr>
          </a:p>
        </p:txBody>
      </p:sp>
      <p:sp>
        <p:nvSpPr>
          <p:cNvPr id="273" name="AutoShape 8"/>
          <p:cNvSpPr/>
          <p:nvPr/>
        </p:nvSpPr>
        <p:spPr>
          <a:xfrm rot="16200000">
            <a:off x="5266440" y="2116080"/>
            <a:ext cx="1447560" cy="7467120"/>
          </a:xfrm>
          <a:prstGeom prst="triangle">
            <a:avLst>
              <a:gd name="adj" fmla="val 50000"/>
            </a:avLst>
          </a:prstGeom>
          <a:solidFill>
            <a:srgbClr val="CCCCCC">
              <a:alpha val="51000"/>
            </a:srgbClr>
          </a:solidFill>
          <a:ln w="0">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2100" b="0" strike="noStrike" spc="-1">
              <a:solidFill>
                <a:srgbClr val="000000"/>
              </a:solidFill>
              <a:latin typeface="Times New Roman"/>
            </a:endParaRPr>
          </a:p>
        </p:txBody>
      </p:sp>
      <p:sp>
        <p:nvSpPr>
          <p:cNvPr id="274" name="AutoShape 9"/>
          <p:cNvSpPr/>
          <p:nvPr/>
        </p:nvSpPr>
        <p:spPr>
          <a:xfrm rot="5400000">
            <a:off x="6638400" y="5468760"/>
            <a:ext cx="990360" cy="761760"/>
          </a:xfrm>
          <a:custGeom>
            <a:avLst/>
            <a:gdLst>
              <a:gd name="textAreaLeft" fmla="*/ 112680 w 990360"/>
              <a:gd name="textAreaRight" fmla="*/ 877680 w 990360"/>
              <a:gd name="textAreaTop" fmla="*/ 86400 h 761760"/>
              <a:gd name="textAreaBottom" fmla="*/ 675360 h 761760"/>
            </a:gdLst>
            <a:ahLst/>
            <a:cxnLst/>
            <a:rect l="textAreaLeft" t="textAreaTop" r="textAreaRight" b="textAreaBottom"/>
            <a:pathLst>
              <a:path w="21600" h="21600">
                <a:moveTo>
                  <a:pt x="0" y="0"/>
                </a:moveTo>
                <a:lnTo>
                  <a:pt x="1315" y="21600"/>
                </a:lnTo>
                <a:lnTo>
                  <a:pt x="20285" y="21600"/>
                </a:lnTo>
                <a:lnTo>
                  <a:pt x="21600" y="0"/>
                </a:lnTo>
                <a:close/>
              </a:path>
            </a:pathLst>
          </a:custGeom>
          <a:solidFill>
            <a:srgbClr val="777777">
              <a:alpha val="44000"/>
            </a:srgbClr>
          </a:solidFill>
          <a:ln w="0">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2100" b="0" strike="noStrike" spc="-1">
              <a:solidFill>
                <a:srgbClr val="000000"/>
              </a:solidFill>
              <a:latin typeface="Times New Roman"/>
            </a:endParaRPr>
          </a:p>
        </p:txBody>
      </p:sp>
      <p:sp>
        <p:nvSpPr>
          <p:cNvPr id="275" name="TextBox 9"/>
          <p:cNvSpPr/>
          <p:nvPr/>
        </p:nvSpPr>
        <p:spPr>
          <a:xfrm>
            <a:off x="1012680" y="6163200"/>
            <a:ext cx="507240" cy="410400"/>
          </a:xfrm>
          <a:prstGeom prst="rect">
            <a:avLst/>
          </a:prstGeom>
          <a:noFill/>
          <a:ln w="0">
            <a:solidFill>
              <a:srgbClr val="7D6E5F"/>
            </a:solid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100" b="0" strike="noStrike" spc="-1">
                <a:solidFill>
                  <a:srgbClr val="000000"/>
                </a:solidFill>
                <a:latin typeface="Arial"/>
              </a:rPr>
              <a:t>Rx</a:t>
            </a:r>
            <a:endParaRPr lang="en-GB" sz="2100" b="0" strike="noStrike" spc="-1">
              <a:solidFill>
                <a:srgbClr val="000000"/>
              </a:solidFill>
              <a:latin typeface="Times New Roman"/>
            </a:endParaRPr>
          </a:p>
        </p:txBody>
      </p:sp>
      <p:sp>
        <p:nvSpPr>
          <p:cNvPr id="276" name="Elbow Connector 3"/>
          <p:cNvSpPr/>
          <p:nvPr/>
        </p:nvSpPr>
        <p:spPr>
          <a:xfrm rot="10800000" flipV="1">
            <a:off x="1523520" y="5841360"/>
            <a:ext cx="278280" cy="523080"/>
          </a:xfrm>
          <a:prstGeom prst="bentConnector3">
            <a:avLst>
              <a:gd name="adj1" fmla="val 50000"/>
            </a:avLst>
          </a:prstGeom>
          <a:solidFill>
            <a:srgbClr val="FF0000"/>
          </a:solidFill>
          <a:ln w="9360">
            <a:solidFill>
              <a:srgbClr val="000000"/>
            </a:solidFill>
            <a:round/>
            <a:tailEnd type="arrow" w="med" len="me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Times New Roman"/>
            </a:endParaRPr>
          </a:p>
        </p:txBody>
      </p:sp>
      <p:sp>
        <p:nvSpPr>
          <p:cNvPr id="277" name="Elbow Connector 4"/>
          <p:cNvSpPr/>
          <p:nvPr/>
        </p:nvSpPr>
        <p:spPr>
          <a:xfrm>
            <a:off x="1494000" y="5434560"/>
            <a:ext cx="307440" cy="412560"/>
          </a:xfrm>
          <a:prstGeom prst="bentConnector3">
            <a:avLst>
              <a:gd name="adj1" fmla="val 50000"/>
            </a:avLst>
          </a:prstGeom>
          <a:solidFill>
            <a:srgbClr val="FF0000"/>
          </a:solidFill>
          <a:ln w="9360">
            <a:solidFill>
              <a:srgbClr val="000000"/>
            </a:solidFill>
            <a:round/>
            <a:tailEnd type="arrow" w="med" len="me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Times New Roman"/>
            </a:endParaRPr>
          </a:p>
        </p:txBody>
      </p:sp>
      <p:sp>
        <p:nvSpPr>
          <p:cNvPr id="278" name="Line 2"/>
          <p:cNvSpPr/>
          <p:nvPr/>
        </p:nvSpPr>
        <p:spPr>
          <a:xfrm>
            <a:off x="2256840" y="5850000"/>
            <a:ext cx="4876920" cy="360"/>
          </a:xfrm>
          <a:prstGeom prst="line">
            <a:avLst/>
          </a:prstGeom>
          <a:ln w="15840">
            <a:solidFill>
              <a:srgbClr val="000000"/>
            </a:solidFill>
            <a:prstDash val="dash"/>
            <a:round/>
          </a:ln>
        </p:spPr>
        <p:style>
          <a:lnRef idx="0">
            <a:scrgbClr r="0" g="0" b="0"/>
          </a:lnRef>
          <a:fillRef idx="0">
            <a:scrgbClr r="0" g="0" b="0"/>
          </a:fillRef>
          <a:effectRef idx="0">
            <a:scrgbClr r="0" g="0" b="0"/>
          </a:effectRef>
          <a:fontRef idx="minor"/>
        </p:style>
        <p:txBody>
          <a:bodyPr lIns="90000" tIns="-44640" rIns="90000" bIns="-44640" anchor="t" anchorCtr="1">
            <a:noAutofit/>
          </a:bodyPr>
          <a:lstStyle/>
          <a:p>
            <a:endParaRPr lang="en-GB" sz="2100" b="0" strike="noStrike" spc="-1">
              <a:solidFill>
                <a:srgbClr val="000000"/>
              </a:solidFill>
              <a:latin typeface="Times New Roman"/>
            </a:endParaRPr>
          </a:p>
        </p:txBody>
      </p:sp>
      <p:sp>
        <p:nvSpPr>
          <p:cNvPr id="279" name="TextBox 10"/>
          <p:cNvSpPr/>
          <p:nvPr/>
        </p:nvSpPr>
        <p:spPr>
          <a:xfrm>
            <a:off x="4529520" y="5505120"/>
            <a:ext cx="329040" cy="410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100" b="0" strike="noStrike" spc="-1">
                <a:solidFill>
                  <a:srgbClr val="000000"/>
                </a:solidFill>
                <a:latin typeface="Arial"/>
              </a:rPr>
              <a:t>θ</a:t>
            </a:r>
            <a:endParaRPr lang="en-GB" sz="2100" b="0" strike="noStrike" spc="-1">
              <a:solidFill>
                <a:srgbClr val="000000"/>
              </a:solidFill>
              <a:latin typeface="Times New Roman"/>
            </a:endParaRPr>
          </a:p>
        </p:txBody>
      </p:sp>
      <p:sp>
        <p:nvSpPr>
          <p:cNvPr id="280" name="Text Box 2"/>
          <p:cNvSpPr/>
          <p:nvPr/>
        </p:nvSpPr>
        <p:spPr>
          <a:xfrm>
            <a:off x="5610600" y="5430600"/>
            <a:ext cx="29088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400" b="0" strike="noStrike" spc="-1">
                <a:solidFill>
                  <a:srgbClr val="000000"/>
                </a:solidFill>
                <a:latin typeface="Tahoma"/>
              </a:rPr>
              <a:t>r</a:t>
            </a:r>
            <a:endParaRPr lang="en-GB" sz="2400" b="0" strike="noStrike" spc="-1">
              <a:solidFill>
                <a:srgbClr val="000000"/>
              </a:solidFill>
              <a:latin typeface="Times New Roman"/>
            </a:endParaRPr>
          </a:p>
        </p:txBody>
      </p:sp>
      <p:sp>
        <p:nvSpPr>
          <p:cNvPr id="281" name="Arc 2"/>
          <p:cNvSpPr/>
          <p:nvPr/>
        </p:nvSpPr>
        <p:spPr>
          <a:xfrm>
            <a:off x="4369680" y="5641560"/>
            <a:ext cx="270360" cy="433800"/>
          </a:xfrm>
          <a:prstGeom prst="arc">
            <a:avLst>
              <a:gd name="adj1" fmla="val 16200000"/>
              <a:gd name="adj2" fmla="val 5234030"/>
            </a:avLst>
          </a:prstGeom>
          <a:noFill/>
          <a:ln w="19080">
            <a:solidFill>
              <a:srgbClr val="000000"/>
            </a:solidFill>
            <a:round/>
          </a:ln>
        </p:spPr>
        <p:style>
          <a:lnRef idx="0">
            <a:scrgbClr r="0" g="0" b="0"/>
          </a:lnRef>
          <a:fillRef idx="0">
            <a:scrgbClr r="0" g="0" b="0"/>
          </a:fillRef>
          <a:effectRef idx="0">
            <a:scrgbClr r="0" g="0" b="0"/>
          </a:effectRef>
          <a:fontRef idx="minor"/>
        </p:style>
        <p:txBody>
          <a:bodyPr numCol="1" spcCol="0" anchor="t">
            <a:noAutofit/>
          </a:bodyPr>
          <a:lstStyle/>
          <a:p>
            <a:endParaRPr lang="en-GB" sz="2100" b="0" strike="noStrike" spc="-1">
              <a:solidFill>
                <a:srgbClr val="000000"/>
              </a:solidFill>
              <a:latin typeface="Times New Roman"/>
            </a:endParaRPr>
          </a:p>
        </p:txBody>
      </p:sp>
      <mc:AlternateContent xmlns:mc="http://schemas.openxmlformats.org/markup-compatibility/2006" xmlns:a14="http://schemas.microsoft.com/office/drawing/2010/main">
        <mc:Choice Requires="a14">
          <p:sp>
            <p:nvSpPr>
              <p:cNvPr id="282" name="ZoneTexte 281"/>
              <p:cNvSpPr txBox="1"/>
              <p:nvPr/>
            </p:nvSpPr>
            <p:spPr>
              <a:xfrm>
                <a:off x="2617200" y="4642560"/>
                <a:ext cx="1130040" cy="355320"/>
              </a:xfrm>
              <a:prstGeom prst="rect">
                <a:avLst/>
              </a:prstGeom>
            </p:spPr>
            <p:txBody>
              <a:bodyPr/>
              <a:lstStyle/>
              <a:p>
                <a14:m>
                  <m:oMathPara xmlns:m="http://schemas.openxmlformats.org/officeDocument/2006/math">
                    <m:oMathParaPr>
                      <m:jc m:val="centerGroup"/>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𝑡</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𝑡</m:t>
                          </m:r>
                        </m:sub>
                      </m:sSub>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𝑗</m:t>
                          </m:r>
                          <m:sSub>
                            <m:sSubPr>
                              <m:ctrlPr>
                                <a:rPr i="1">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𝑡</m:t>
                              </m:r>
                            </m:sub>
                          </m:sSub>
                        </m:sup>
                      </m:sSup>
                    </m:oMath>
                  </m:oMathPara>
                </a14:m>
                <a:endParaRPr/>
              </a:p>
            </p:txBody>
          </p:sp>
        </mc:Choice>
        <mc:Fallback xmlns:p15="http://schemas.microsoft.com/office/powerpoint/2012/main" xmlns:p14="http://schemas.microsoft.com/office/powerpoint/2010/main" xmlns=""/>
      </mc:AlternateContent>
      <mc:AlternateContent xmlns:mc="http://schemas.openxmlformats.org/markup-compatibility/2006" xmlns:a14="http://schemas.microsoft.com/office/drawing/2010/main">
        <mc:Choice Requires="a14">
          <p:sp>
            <p:nvSpPr>
              <p:cNvPr id="283" name="ZoneTexte 282"/>
              <p:cNvSpPr txBox="1"/>
              <p:nvPr/>
            </p:nvSpPr>
            <p:spPr>
              <a:xfrm>
                <a:off x="6720840" y="6375960"/>
                <a:ext cx="952560" cy="59868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𝛥</m:t>
                      </m:r>
                      <m:r>
                        <a:rPr>
                          <a:latin typeface="Cambria Math" panose="02040503050406030204" pitchFamily="18" charset="0"/>
                        </a:rPr>
                        <m:t>𝑟</m:t>
                      </m:r>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𝑐</m:t>
                          </m:r>
                          <m:r>
                            <a:rPr>
                              <a:latin typeface="Cambria Math" panose="02040503050406030204" pitchFamily="18" charset="0"/>
                            </a:rPr>
                            <m:t>𝜏</m:t>
                          </m:r>
                        </m:num>
                        <m:den>
                          <m:r>
                            <a:rPr>
                              <a:latin typeface="Cambria Math" panose="02040503050406030204" pitchFamily="18" charset="0"/>
                            </a:rPr>
                            <m:t>2</m:t>
                          </m:r>
                        </m:den>
                      </m:f>
                    </m:oMath>
                  </m:oMathPara>
                </a14:m>
                <a:endParaRPr/>
              </a:p>
            </p:txBody>
          </p:sp>
        </mc:Choice>
        <mc:Fallback xmlns:p15="http://schemas.microsoft.com/office/powerpoint/2012/main" xmlns:p14="http://schemas.microsoft.com/office/powerpoint/2010/main" xmlns=""/>
      </mc:AlternateContent>
      <p:pic>
        <p:nvPicPr>
          <p:cNvPr id="284" name="Picture 9" descr="horizontal"/>
          <p:cNvPicPr/>
          <p:nvPr/>
        </p:nvPicPr>
        <p:blipFill>
          <a:blip r:embed="rId4"/>
          <a:stretch/>
        </p:blipFill>
        <p:spPr>
          <a:xfrm>
            <a:off x="2617200" y="6129720"/>
            <a:ext cx="872280" cy="179640"/>
          </a:xfrm>
          <a:prstGeom prst="rect">
            <a:avLst/>
          </a:prstGeom>
          <a:ln w="0">
            <a:noFill/>
          </a:ln>
        </p:spPr>
      </p:pic>
      <mc:AlternateContent xmlns:mc="http://schemas.openxmlformats.org/markup-compatibility/2006" xmlns:a14="http://schemas.microsoft.com/office/drawing/2010/main">
        <mc:Choice Requires="a14">
          <p:sp>
            <p:nvSpPr>
              <p:cNvPr id="285" name="ZoneTexte 284"/>
              <p:cNvSpPr txBox="1"/>
              <p:nvPr/>
            </p:nvSpPr>
            <p:spPr>
              <a:xfrm>
                <a:off x="2617200" y="6550560"/>
                <a:ext cx="1168200" cy="355320"/>
              </a:xfrm>
              <a:prstGeom prst="rect">
                <a:avLst/>
              </a:prstGeom>
            </p:spPr>
            <p:txBody>
              <a:bodyPr/>
              <a:lstStyle/>
              <a:p>
                <a14:m>
                  <m:oMathPara xmlns:m="http://schemas.openxmlformats.org/officeDocument/2006/math">
                    <m:oMathParaPr>
                      <m:jc m:val="centerGroup"/>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𝑟</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𝑟</m:t>
                          </m:r>
                        </m:sub>
                      </m:sSub>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𝑗</m:t>
                          </m:r>
                          <m:sSub>
                            <m:sSubPr>
                              <m:ctrlPr>
                                <a:rPr i="1">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𝑟</m:t>
                              </m:r>
                            </m:sub>
                          </m:sSub>
                        </m:sup>
                      </m:sSup>
                    </m:oMath>
                  </m:oMathPara>
                </a14:m>
                <a:endParaRPr/>
              </a:p>
            </p:txBody>
          </p:sp>
        </mc:Choice>
        <mc:Fallback xmlns:p15="http://schemas.microsoft.com/office/powerpoint/2012/main" xmlns:p14="http://schemas.microsoft.com/office/powerpoint/2010/main" xmlns=""/>
      </mc:AlternateContent>
      <mc:AlternateContent xmlns:mc="http://schemas.openxmlformats.org/markup-compatibility/2006" xmlns:a14="http://schemas.microsoft.com/office/drawing/2010/main">
        <mc:Choice Requires="a14">
          <p:sp>
            <p:nvSpPr>
              <p:cNvPr id="286" name="ZoneTexte 285"/>
              <p:cNvSpPr txBox="1"/>
              <p:nvPr/>
            </p:nvSpPr>
            <p:spPr>
              <a:xfrm>
                <a:off x="312840" y="1145880"/>
                <a:ext cx="8550720" cy="704880"/>
              </a:xfrm>
              <a:prstGeom prst="rect">
                <a:avLst/>
              </a:prstGeom>
            </p:spPr>
            <p:txBody>
              <a:bodyPr/>
              <a:lstStyle/>
              <a:p>
                <a14:m>
                  <m:oMathPara xmlns:m="http://schemas.openxmlformats.org/officeDocument/2006/math">
                    <m:oMathParaPr>
                      <m:jc m:val="centerGroup"/>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𝑃</m:t>
                          </m:r>
                        </m:e>
                        <m:sub>
                          <m:r>
                            <a:rPr>
                              <a:latin typeface="Cambria Math" panose="02040503050406030204" pitchFamily="18" charset="0"/>
                            </a:rPr>
                            <m:t>𝑟</m:t>
                          </m:r>
                        </m:sub>
                      </m:sSub>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m:t>
                      </m:r>
                      <m:f>
                        <m:fPr>
                          <m:ctrlPr>
                            <a:rPr i="1">
                              <a:latin typeface="Cambria Math" panose="02040503050406030204" pitchFamily="18" charset="0"/>
                            </a:rPr>
                          </m:ctrlPr>
                        </m:fPr>
                        <m:num>
                          <m:sSub>
                            <m:sSubPr>
                              <m:ctrlPr>
                                <a:rPr i="1">
                                  <a:latin typeface="Cambria Math" panose="02040503050406030204" pitchFamily="18" charset="0"/>
                                </a:rPr>
                              </m:ctrlPr>
                            </m:sSubPr>
                            <m:e>
                              <m:r>
                                <a:rPr>
                                  <a:latin typeface="Cambria Math" panose="02040503050406030204" pitchFamily="18" charset="0"/>
                                </a:rPr>
                                <m:t>𝑃</m:t>
                              </m:r>
                            </m:e>
                            <m:sub>
                              <m:r>
                                <a:rPr>
                                  <a:latin typeface="Cambria Math" panose="02040503050406030204" pitchFamily="18" charset="0"/>
                                </a:rPr>
                                <m:t>𝑡</m:t>
                              </m:r>
                            </m:sub>
                          </m:sSub>
                        </m:num>
                        <m:den>
                          <m:r>
                            <a:rPr>
                              <a:latin typeface="Cambria Math" panose="02040503050406030204" pitchFamily="18" charset="0"/>
                            </a:rPr>
                            <m:t>4</m:t>
                          </m:r>
                          <m:r>
                            <a:rPr>
                              <a:latin typeface="Cambria Math" panose="02040503050406030204" pitchFamily="18" charset="0"/>
                            </a:rPr>
                            <m:t>𝜋</m:t>
                          </m:r>
                          <m:sSup>
                            <m:sSupPr>
                              <m:ctrlPr>
                                <a:rPr i="1">
                                  <a:latin typeface="Cambria Math" panose="02040503050406030204" pitchFamily="18" charset="0"/>
                                </a:rPr>
                              </m:ctrlPr>
                            </m:sSupPr>
                            <m:e>
                              <m:r>
                                <a:rPr>
                                  <a:latin typeface="Cambria Math" panose="02040503050406030204" pitchFamily="18" charset="0"/>
                                </a:rPr>
                                <m:t>𝑟</m:t>
                              </m:r>
                            </m:e>
                            <m:sup>
                              <m:r>
                                <a:rPr>
                                  <a:latin typeface="Cambria Math" panose="02040503050406030204" pitchFamily="18" charset="0"/>
                                </a:rPr>
                                <m:t>2</m:t>
                              </m:r>
                            </m:sup>
                          </m:sSup>
                        </m:den>
                      </m:f>
                      <m:sSub>
                        <m:sSubPr>
                          <m:ctrlPr>
                            <a:rPr i="1">
                              <a:latin typeface="Cambria Math" panose="02040503050406030204" pitchFamily="18" charset="0"/>
                            </a:rPr>
                          </m:ctrlPr>
                        </m:sSubPr>
                        <m:e>
                          <m:r>
                            <a:rPr>
                              <a:latin typeface="Cambria Math" panose="02040503050406030204" pitchFamily="18" charset="0"/>
                            </a:rPr>
                            <m:t>𝐺</m:t>
                          </m:r>
                        </m:e>
                        <m:sub>
                          <m:r>
                            <a:rPr>
                              <a:latin typeface="Cambria Math" panose="02040503050406030204" pitchFamily="18" charset="0"/>
                            </a:rPr>
                            <m:t>𝑡</m:t>
                          </m:r>
                        </m:sub>
                      </m:sSub>
                      <m:f>
                        <m:fPr>
                          <m:ctrlPr>
                            <a:rPr i="1">
                              <a:latin typeface="Cambria Math" panose="02040503050406030204" pitchFamily="18" charset="0"/>
                            </a:rPr>
                          </m:ctrlPr>
                        </m:fPr>
                        <m:num>
                          <m:r>
                            <a:rPr>
                              <a:latin typeface="Cambria Math" panose="02040503050406030204" pitchFamily="18" charset="0"/>
                            </a:rPr>
                            <m:t>1</m:t>
                          </m:r>
                        </m:num>
                        <m:den>
                          <m:r>
                            <a:rPr>
                              <a:latin typeface="Cambria Math" panose="02040503050406030204" pitchFamily="18" charset="0"/>
                            </a:rPr>
                            <m:t>4</m:t>
                          </m:r>
                          <m:r>
                            <a:rPr>
                              <a:latin typeface="Cambria Math" panose="02040503050406030204" pitchFamily="18" charset="0"/>
                            </a:rPr>
                            <m:t>𝜋</m:t>
                          </m:r>
                          <m:sSup>
                            <m:sSupPr>
                              <m:ctrlPr>
                                <a:rPr i="1">
                                  <a:latin typeface="Cambria Math" panose="02040503050406030204" pitchFamily="18" charset="0"/>
                                </a:rPr>
                              </m:ctrlPr>
                            </m:sSupPr>
                            <m:e>
                              <m:r>
                                <a:rPr>
                                  <a:latin typeface="Cambria Math" panose="02040503050406030204" pitchFamily="18" charset="0"/>
                                </a:rPr>
                                <m:t>𝑟</m:t>
                              </m:r>
                            </m:e>
                            <m:sup>
                              <m:r>
                                <a:rPr>
                                  <a:latin typeface="Cambria Math" panose="02040503050406030204" pitchFamily="18" charset="0"/>
                                </a:rPr>
                                <m:t>2</m:t>
                              </m:r>
                            </m:sup>
                          </m:sSup>
                        </m:den>
                      </m:f>
                      <m:r>
                        <a:rPr>
                          <a:latin typeface="Cambria Math" panose="02040503050406030204" pitchFamily="18" charset="0"/>
                        </a:rPr>
                        <m:t>𝜎</m:t>
                      </m:r>
                      <m:d>
                        <m:dPr>
                          <m:ctrlPr>
                            <a:rPr i="1">
                              <a:latin typeface="Cambria Math" panose="02040503050406030204" pitchFamily="18" charset="0"/>
                            </a:rPr>
                          </m:ctrlPr>
                        </m:dPr>
                        <m:e>
                          <m:r>
                            <a:rPr>
                              <a:latin typeface="Cambria Math" panose="02040503050406030204" pitchFamily="18" charset="0"/>
                            </a:rPr>
                            <m:t>𝑟</m:t>
                          </m:r>
                        </m:e>
                      </m:d>
                      <m:f>
                        <m:fPr>
                          <m:ctrlPr>
                            <a:rPr i="1">
                              <a:latin typeface="Cambria Math" panose="02040503050406030204" pitchFamily="18" charset="0"/>
                            </a:rPr>
                          </m:ctrlPr>
                        </m:fPr>
                        <m:num>
                          <m:sSub>
                            <m:sSubPr>
                              <m:ctrlPr>
                                <a:rPr i="1">
                                  <a:latin typeface="Cambria Math" panose="02040503050406030204" pitchFamily="18" charset="0"/>
                                </a:rPr>
                              </m:ctrlPr>
                            </m:sSubPr>
                            <m:e>
                              <m:r>
                                <a:rPr>
                                  <a:latin typeface="Cambria Math" panose="02040503050406030204" pitchFamily="18" charset="0"/>
                                </a:rPr>
                                <m:t>𝐺</m:t>
                              </m:r>
                            </m:e>
                            <m:sub>
                              <m:r>
                                <a:rPr>
                                  <a:latin typeface="Cambria Math" panose="02040503050406030204" pitchFamily="18" charset="0"/>
                                </a:rPr>
                                <m:t>𝑟</m:t>
                              </m:r>
                            </m:sub>
                          </m:sSub>
                          <m:sSup>
                            <m:sSupPr>
                              <m:ctrlPr>
                                <a:rPr i="1">
                                  <a:latin typeface="Cambria Math" panose="02040503050406030204" pitchFamily="18" charset="0"/>
                                </a:rPr>
                              </m:ctrlPr>
                            </m:sSupPr>
                            <m:e>
                              <m:r>
                                <a:rPr>
                                  <a:latin typeface="Cambria Math" panose="02040503050406030204" pitchFamily="18" charset="0"/>
                                </a:rPr>
                                <m:t>𝜆</m:t>
                              </m:r>
                            </m:e>
                            <m:sup>
                              <m:r>
                                <a:rPr>
                                  <a:latin typeface="Cambria Math" panose="02040503050406030204" pitchFamily="18" charset="0"/>
                                </a:rPr>
                                <m:t>2</m:t>
                              </m:r>
                            </m:sup>
                          </m:sSup>
                        </m:num>
                        <m:den>
                          <m:r>
                            <a:rPr>
                              <a:latin typeface="Cambria Math" panose="02040503050406030204" pitchFamily="18" charset="0"/>
                            </a:rPr>
                            <m:t>4</m:t>
                          </m:r>
                          <m:r>
                            <a:rPr>
                              <a:latin typeface="Cambria Math" panose="02040503050406030204" pitchFamily="18" charset="0"/>
                            </a:rPr>
                            <m:t>𝜋</m:t>
                          </m:r>
                        </m:den>
                      </m:f>
                      <m:r>
                        <a:rPr>
                          <a:latin typeface="Cambria Math" panose="02040503050406030204" pitchFamily="18" charset="0"/>
                        </a:rPr>
                        <m:t>=</m:t>
                      </m:r>
                      <m:f>
                        <m:fPr>
                          <m:ctrlPr>
                            <a:rPr i="1">
                              <a:latin typeface="Cambria Math" panose="02040503050406030204" pitchFamily="18" charset="0"/>
                            </a:rPr>
                          </m:ctrlPr>
                        </m:fPr>
                        <m:num>
                          <m:sSup>
                            <m:sSupPr>
                              <m:ctrlPr>
                                <a:rPr i="1">
                                  <a:latin typeface="Cambria Math" panose="02040503050406030204" pitchFamily="18" charset="0"/>
                                </a:rPr>
                              </m:ctrlPr>
                            </m:sSupPr>
                            <m:e>
                              <m:r>
                                <a:rPr>
                                  <a:latin typeface="Cambria Math" panose="02040503050406030204" pitchFamily="18" charset="0"/>
                                </a:rPr>
                                <m:t>𝜋</m:t>
                              </m:r>
                            </m:e>
                            <m:sup>
                              <m:r>
                                <a:rPr>
                                  <a:latin typeface="Cambria Math" panose="02040503050406030204" pitchFamily="18" charset="0"/>
                                </a:rPr>
                                <m:t>3</m:t>
                              </m:r>
                            </m:sup>
                          </m:sSup>
                          <m:sSub>
                            <m:sSubPr>
                              <m:ctrlPr>
                                <a:rPr i="1">
                                  <a:latin typeface="Cambria Math" panose="02040503050406030204" pitchFamily="18" charset="0"/>
                                </a:rPr>
                              </m:ctrlPr>
                            </m:sSubPr>
                            <m:e>
                              <m:r>
                                <a:rPr>
                                  <a:latin typeface="Cambria Math" panose="02040503050406030204" pitchFamily="18" charset="0"/>
                                </a:rPr>
                                <m:t>𝑃</m:t>
                              </m:r>
                            </m:e>
                            <m:sub>
                              <m:r>
                                <a:rPr>
                                  <a:latin typeface="Cambria Math" panose="02040503050406030204" pitchFamily="18" charset="0"/>
                                </a:rPr>
                                <m:t>𝑡</m:t>
                              </m:r>
                            </m:sub>
                          </m:sSub>
                          <m:sSub>
                            <m:sSubPr>
                              <m:ctrlPr>
                                <a:rPr i="1">
                                  <a:latin typeface="Cambria Math" panose="02040503050406030204" pitchFamily="18" charset="0"/>
                                </a:rPr>
                              </m:ctrlPr>
                            </m:sSubPr>
                            <m:e>
                              <m:r>
                                <a:rPr>
                                  <a:latin typeface="Cambria Math" panose="02040503050406030204" pitchFamily="18" charset="0"/>
                                </a:rPr>
                                <m:t>𝐺</m:t>
                              </m:r>
                            </m:e>
                            <m:sub>
                              <m:r>
                                <a:rPr>
                                  <a:latin typeface="Cambria Math" panose="02040503050406030204" pitchFamily="18" charset="0"/>
                                </a:rPr>
                                <m:t>𝑡</m:t>
                              </m:r>
                            </m:sub>
                          </m:sSub>
                          <m:sSub>
                            <m:sSubPr>
                              <m:ctrlPr>
                                <a:rPr i="1">
                                  <a:latin typeface="Cambria Math" panose="02040503050406030204" pitchFamily="18" charset="0"/>
                                </a:rPr>
                              </m:ctrlPr>
                            </m:sSubPr>
                            <m:e>
                              <m:r>
                                <a:rPr>
                                  <a:latin typeface="Cambria Math" panose="02040503050406030204" pitchFamily="18" charset="0"/>
                                </a:rPr>
                                <m:t>𝐺</m:t>
                              </m:r>
                            </m:e>
                            <m:sub>
                              <m:r>
                                <a:rPr>
                                  <a:latin typeface="Cambria Math" panose="02040503050406030204" pitchFamily="18" charset="0"/>
                                </a:rPr>
                                <m:t>𝑟</m:t>
                              </m:r>
                            </m:sub>
                          </m:sSub>
                          <m:sSup>
                            <m:sSupPr>
                              <m:ctrlPr>
                                <a:rPr i="1">
                                  <a:latin typeface="Cambria Math" panose="02040503050406030204" pitchFamily="18" charset="0"/>
                                </a:rPr>
                              </m:ctrlPr>
                            </m:sSupPr>
                            <m:e>
                              <m:r>
                                <a:rPr>
                                  <a:latin typeface="Cambria Math" panose="02040503050406030204" pitchFamily="18" charset="0"/>
                                </a:rPr>
                                <m:t>𝜃</m:t>
                              </m:r>
                            </m:e>
                            <m:sup>
                              <m:r>
                                <a:rPr>
                                  <a:latin typeface="Cambria Math" panose="02040503050406030204" pitchFamily="18" charset="0"/>
                                </a:rPr>
                                <m:t>2</m:t>
                              </m:r>
                            </m:sup>
                          </m:sSup>
                          <m:r>
                            <a:rPr>
                              <a:latin typeface="Cambria Math" panose="02040503050406030204" pitchFamily="18" charset="0"/>
                            </a:rPr>
                            <m:t>𝜏</m:t>
                          </m:r>
                          <m:r>
                            <a:rPr>
                              <a:latin typeface="Cambria Math" panose="02040503050406030204" pitchFamily="18" charset="0"/>
                            </a:rPr>
                            <m:t>𝑐</m:t>
                          </m:r>
                        </m:num>
                        <m:den>
                          <m:r>
                            <a:rPr>
                              <a:latin typeface="Cambria Math" panose="02040503050406030204" pitchFamily="18" charset="0"/>
                            </a:rPr>
                            <m:t>1024</m:t>
                          </m:r>
                          <m:r>
                            <a:rPr>
                              <a:latin typeface="Cambria Math" panose="02040503050406030204" pitchFamily="18" charset="0"/>
                            </a:rPr>
                            <m:t>𝑙𝑛</m:t>
                          </m:r>
                          <m:r>
                            <a:rPr>
                              <a:latin typeface="Cambria Math" panose="02040503050406030204" pitchFamily="18" charset="0"/>
                            </a:rPr>
                            <m:t>2</m:t>
                          </m:r>
                          <m:sSup>
                            <m:sSupPr>
                              <m:ctrlPr>
                                <a:rPr i="1">
                                  <a:latin typeface="Cambria Math" panose="02040503050406030204" pitchFamily="18" charset="0"/>
                                </a:rPr>
                              </m:ctrlPr>
                            </m:sSupPr>
                            <m:e>
                              <m:r>
                                <a:rPr>
                                  <a:latin typeface="Cambria Math" panose="02040503050406030204" pitchFamily="18" charset="0"/>
                                </a:rPr>
                                <m:t>𝜆</m:t>
                              </m:r>
                            </m:e>
                            <m:sup>
                              <m:r>
                                <a:rPr>
                                  <a:latin typeface="Cambria Math" panose="02040503050406030204" pitchFamily="18" charset="0"/>
                                </a:rPr>
                                <m:t>2</m:t>
                              </m:r>
                            </m:sup>
                          </m:sSup>
                        </m:den>
                      </m:f>
                      <m:f>
                        <m:fPr>
                          <m:ctrlPr>
                            <a:rPr i="1">
                              <a:latin typeface="Cambria Math" panose="02040503050406030204" pitchFamily="18" charset="0"/>
                            </a:rPr>
                          </m:ctrlPr>
                        </m:fPr>
                        <m:num>
                          <m:r>
                            <a:rPr>
                              <a:latin typeface="Cambria Math" panose="02040503050406030204" pitchFamily="18" charset="0"/>
                            </a:rPr>
                            <m:t>1</m:t>
                          </m:r>
                        </m:num>
                        <m:den>
                          <m:sSup>
                            <m:sSupPr>
                              <m:ctrlPr>
                                <a:rPr i="1">
                                  <a:latin typeface="Cambria Math" panose="02040503050406030204" pitchFamily="18" charset="0"/>
                                </a:rPr>
                              </m:ctrlPr>
                            </m:sSupPr>
                            <m:e>
                              <m:r>
                                <a:rPr>
                                  <a:latin typeface="Cambria Math" panose="02040503050406030204" pitchFamily="18" charset="0"/>
                                </a:rPr>
                                <m:t>𝑟</m:t>
                              </m:r>
                            </m:e>
                            <m:sup>
                              <m:r>
                                <a:rPr>
                                  <a:latin typeface="Cambria Math" panose="02040503050406030204" pitchFamily="18" charset="0"/>
                                </a:rPr>
                                <m:t>2</m:t>
                              </m:r>
                            </m:sup>
                          </m:sSup>
                        </m:den>
                      </m:f>
                      <m:sSup>
                        <m:sSupPr>
                          <m:ctrlPr>
                            <a:rPr i="1">
                              <a:latin typeface="Cambria Math" panose="02040503050406030204" pitchFamily="18" charset="0"/>
                            </a:rPr>
                          </m:ctrlPr>
                        </m:sSupPr>
                        <m:e>
                          <m:d>
                            <m:dPr>
                              <m:begChr m:val="|"/>
                              <m:endChr m:val="|"/>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𝐾</m:t>
                                  </m:r>
                                </m:e>
                                <m:sub>
                                  <m:r>
                                    <a:rPr>
                                      <a:latin typeface="Cambria Math" panose="02040503050406030204" pitchFamily="18" charset="0"/>
                                    </a:rPr>
                                    <m:t>𝑤</m:t>
                                  </m:r>
                                </m:sub>
                              </m:sSub>
                            </m:e>
                          </m:d>
                        </m:e>
                        <m:sup>
                          <m:r>
                            <a:rPr>
                              <a:latin typeface="Cambria Math" panose="02040503050406030204" pitchFamily="18" charset="0"/>
                            </a:rPr>
                            <m:t>2</m:t>
                          </m:r>
                        </m:sup>
                      </m:sSup>
                      <m:r>
                        <a:rPr>
                          <a:latin typeface="Cambria Math" panose="02040503050406030204" pitchFamily="18" charset="0"/>
                        </a:rPr>
                        <m:t>𝑧</m:t>
                      </m:r>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m:t>
                      </m:r>
                      <m:f>
                        <m:fPr>
                          <m:ctrlPr>
                            <a:rPr i="1">
                              <a:latin typeface="Cambria Math" panose="02040503050406030204" pitchFamily="18" charset="0"/>
                            </a:rPr>
                          </m:ctrlPr>
                        </m:fPr>
                        <m:num>
                          <m:sSup>
                            <m:sSupPr>
                              <m:ctrlPr>
                                <a:rPr i="1">
                                  <a:latin typeface="Cambria Math" panose="02040503050406030204" pitchFamily="18" charset="0"/>
                                </a:rPr>
                              </m:ctrlPr>
                            </m:sSupPr>
                            <m:e>
                              <m:d>
                                <m:dPr>
                                  <m:begChr m:val="|"/>
                                  <m:endChr m:val="|"/>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𝐾</m:t>
                                      </m:r>
                                    </m:e>
                                    <m:sub>
                                      <m:r>
                                        <a:rPr>
                                          <a:latin typeface="Cambria Math" panose="02040503050406030204" pitchFamily="18" charset="0"/>
                                        </a:rPr>
                                        <m:t>𝑤</m:t>
                                      </m:r>
                                    </m:sub>
                                  </m:sSub>
                                </m:e>
                              </m:d>
                            </m:e>
                            <m:sup>
                              <m:r>
                                <a:rPr>
                                  <a:latin typeface="Cambria Math" panose="02040503050406030204" pitchFamily="18" charset="0"/>
                                </a:rPr>
                                <m:t>2</m:t>
                              </m:r>
                            </m:sup>
                          </m:sSup>
                        </m:num>
                        <m:den>
                          <m:sSup>
                            <m:sSupPr>
                              <m:ctrlPr>
                                <a:rPr i="1">
                                  <a:latin typeface="Cambria Math" panose="02040503050406030204" pitchFamily="18" charset="0"/>
                                </a:rPr>
                              </m:ctrlPr>
                            </m:sSupPr>
                            <m:e>
                              <m:r>
                                <a:rPr>
                                  <a:latin typeface="Cambria Math" panose="02040503050406030204" pitchFamily="18" charset="0"/>
                                </a:rPr>
                                <m:t>𝐶𝑟</m:t>
                              </m:r>
                            </m:e>
                            <m:sup>
                              <m:r>
                                <a:rPr>
                                  <a:latin typeface="Cambria Math" panose="02040503050406030204" pitchFamily="18" charset="0"/>
                                </a:rPr>
                                <m:t>2</m:t>
                              </m:r>
                            </m:sup>
                          </m:sSup>
                        </m:den>
                      </m:f>
                      <m:r>
                        <a:rPr>
                          <a:latin typeface="Cambria Math" panose="02040503050406030204" pitchFamily="18" charset="0"/>
                        </a:rPr>
                        <m:t>𝑧</m:t>
                      </m:r>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m:t>
                      </m:r>
                      <m:d>
                        <m:dPr>
                          <m:begChr m:val="["/>
                          <m:endChr m:val="]"/>
                          <m:ctrlPr>
                            <a:rPr i="1">
                              <a:latin typeface="Cambria Math" panose="02040503050406030204" pitchFamily="18" charset="0"/>
                            </a:rPr>
                          </m:ctrlPr>
                        </m:dPr>
                        <m:e>
                          <m:r>
                            <a:rPr>
                              <a:latin typeface="Cambria Math" panose="02040503050406030204" pitchFamily="18" charset="0"/>
                            </a:rPr>
                            <m:t>𝑊</m:t>
                          </m:r>
                        </m:e>
                      </m:d>
                    </m:oMath>
                  </m:oMathPara>
                </a14:m>
                <a:endParaRPr/>
              </a:p>
            </p:txBody>
          </p:sp>
        </mc:Choice>
        <mc:Fallback xmlns:p15="http://schemas.microsoft.com/office/powerpoint/2012/main" xmlns:p14="http://schemas.microsoft.com/office/powerpoint/2010/main" xmlns=""/>
      </mc:AlternateContent>
      <mc:AlternateContent xmlns:mc="http://schemas.openxmlformats.org/markup-compatibility/2006">
        <mc:Choice xmlns:a14="http://schemas.microsoft.com/office/drawing/2010/main" Requires="a14">
          <p:sp>
            <p:nvSpPr>
              <p:cNvPr id="287" name="ZoneTexte 286"/>
              <p:cNvSpPr txBox="1"/>
              <p:nvPr/>
            </p:nvSpPr>
            <p:spPr>
              <a:xfrm>
                <a:off x="349199" y="2265480"/>
                <a:ext cx="4804691" cy="73728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𝑧</m:t>
                      </m:r>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m:t>
                      </m:r>
                      <m:nary>
                        <m:naryPr>
                          <m:chr m:val="∑"/>
                          <m:ctrlPr>
                            <a:rPr i="1">
                              <a:latin typeface="Cambria Math" panose="02040503050406030204" pitchFamily="18" charset="0"/>
                            </a:rPr>
                          </m:ctrlPr>
                        </m:naryPr>
                        <m:sub>
                          <m:r>
                            <a:rPr>
                              <a:latin typeface="Cambria Math" panose="02040503050406030204" pitchFamily="18" charset="0"/>
                            </a:rPr>
                            <m:t>∀</m:t>
                          </m:r>
                          <m:r>
                            <a:rPr>
                              <a:latin typeface="Cambria Math" panose="02040503050406030204" pitchFamily="18" charset="0"/>
                            </a:rPr>
                            <m:t>𝑖</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𝑉</m:t>
                              </m:r>
                            </m:e>
                            <m:sub>
                              <m:r>
                                <a:rPr>
                                  <a:latin typeface="Cambria Math" panose="02040503050406030204" pitchFamily="18" charset="0"/>
                                </a:rPr>
                                <m:t>𝑢𝑛𝑖𝑡</m:t>
                              </m:r>
                            </m:sub>
                          </m:sSub>
                        </m:sub>
                        <m:sup/>
                        <m:e>
                          <m:sSup>
                            <m:sSupPr>
                              <m:ctrlPr>
                                <a:rPr i="1">
                                  <a:latin typeface="Cambria Math" panose="02040503050406030204" pitchFamily="18" charset="0"/>
                                </a:rPr>
                              </m:ctrlPr>
                            </m:sSupPr>
                            <m:e>
                              <m:sSub>
                                <m:sSubPr>
                                  <m:ctrlPr>
                                    <a:rPr i="1">
                                      <a:latin typeface="Cambria Math" panose="02040503050406030204" pitchFamily="18" charset="0"/>
                                    </a:rPr>
                                  </m:ctrlPr>
                                </m:sSubPr>
                                <m:e>
                                  <m:r>
                                    <a:rPr>
                                      <a:latin typeface="Cambria Math" panose="02040503050406030204" pitchFamily="18" charset="0"/>
                                    </a:rPr>
                                    <m:t>𝐷</m:t>
                                  </m:r>
                                </m:e>
                                <m:sub>
                                  <m:r>
                                    <a:rPr>
                                      <a:latin typeface="Cambria Math" panose="02040503050406030204" pitchFamily="18" charset="0"/>
                                    </a:rPr>
                                    <m:t>𝑖</m:t>
                                  </m:r>
                                </m:sub>
                              </m:sSub>
                            </m:e>
                            <m:sup>
                              <m:r>
                                <a:rPr>
                                  <a:latin typeface="Cambria Math" panose="02040503050406030204" pitchFamily="18" charset="0"/>
                                </a:rPr>
                                <m:t>6</m:t>
                              </m:r>
                            </m:sup>
                          </m:sSup>
                        </m:e>
                      </m:nary>
                      <m:r>
                        <a:rPr>
                          <a:latin typeface="Cambria Math" panose="02040503050406030204" pitchFamily="18" charset="0"/>
                        </a:rPr>
                        <m:t>=</m:t>
                      </m:r>
                      <m:nary>
                        <m:naryPr>
                          <m:ctrlPr>
                            <a:rPr i="1">
                              <a:latin typeface="Cambria Math" panose="02040503050406030204" pitchFamily="18" charset="0"/>
                            </a:rPr>
                          </m:ctrlPr>
                        </m:naryPr>
                        <m:sub>
                          <m:r>
                            <a:rPr>
                              <a:latin typeface="Cambria Math" panose="02040503050406030204" pitchFamily="18" charset="0"/>
                            </a:rPr>
                            <m:t>0</m:t>
                          </m:r>
                        </m:sub>
                        <m:sup>
                          <m:r>
                            <a:rPr>
                              <a:latin typeface="Cambria Math" panose="02040503050406030204" pitchFamily="18" charset="0"/>
                            </a:rPr>
                            <m:t>∞</m:t>
                          </m:r>
                        </m:sup>
                        <m:e>
                          <m:r>
                            <a:rPr>
                              <a:latin typeface="Cambria Math" panose="02040503050406030204" pitchFamily="18" charset="0"/>
                            </a:rPr>
                            <m:t>𝑁</m:t>
                          </m:r>
                          <m:d>
                            <m:dPr>
                              <m:ctrlPr>
                                <a:rPr i="1">
                                  <a:latin typeface="Cambria Math" panose="02040503050406030204" pitchFamily="18" charset="0"/>
                                </a:rPr>
                              </m:ctrlPr>
                            </m:dPr>
                            <m:e>
                              <m:r>
                                <a:rPr>
                                  <a:latin typeface="Cambria Math" panose="02040503050406030204" pitchFamily="18" charset="0"/>
                                </a:rPr>
                                <m:t>𝐷</m:t>
                              </m:r>
                              <m:r>
                                <a:rPr>
                                  <a:latin typeface="Cambria Math" panose="02040503050406030204" pitchFamily="18" charset="0"/>
                                </a:rPr>
                                <m:t>,</m:t>
                              </m:r>
                              <m:r>
                                <a:rPr>
                                  <a:latin typeface="Cambria Math" panose="02040503050406030204" pitchFamily="18" charset="0"/>
                                </a:rPr>
                                <m:t>𝑟</m:t>
                              </m:r>
                            </m:e>
                          </m:d>
                          <m:sSup>
                            <m:sSupPr>
                              <m:ctrlPr>
                                <a:rPr i="1">
                                  <a:latin typeface="Cambria Math" panose="02040503050406030204" pitchFamily="18" charset="0"/>
                                </a:rPr>
                              </m:ctrlPr>
                            </m:sSupPr>
                            <m:e>
                              <m:r>
                                <a:rPr>
                                  <a:latin typeface="Cambria Math" panose="02040503050406030204" pitchFamily="18" charset="0"/>
                                </a:rPr>
                                <m:t>𝐷</m:t>
                              </m:r>
                            </m:e>
                            <m:sup>
                              <m:r>
                                <a:rPr>
                                  <a:latin typeface="Cambria Math" panose="02040503050406030204" pitchFamily="18" charset="0"/>
                                </a:rPr>
                                <m:t>6</m:t>
                              </m:r>
                            </m:sup>
                          </m:sSup>
                          <m:r>
                            <a:rPr>
                              <a:latin typeface="Cambria Math" panose="02040503050406030204" pitchFamily="18" charset="0"/>
                            </a:rPr>
                            <m:t>𝑑𝐷</m:t>
                          </m:r>
                        </m:e>
                      </m:nary>
                      <m:r>
                        <a:rPr>
                          <a:latin typeface="Cambria Math" panose="02040503050406030204" pitchFamily="18" charset="0"/>
                        </a:rPr>
                        <m:t>;</m:t>
                      </m:r>
                      <m:d>
                        <m:dPr>
                          <m:begChr m:val="["/>
                          <m:endChr m:val="]"/>
                          <m:ctrlPr>
                            <a:rPr i="1">
                              <a:latin typeface="Cambria Math" panose="02040503050406030204" pitchFamily="18" charset="0"/>
                            </a:rPr>
                          </m:ctrlPr>
                        </m:dPr>
                        <m:e>
                          <m:f>
                            <m:fPr>
                              <m:ctrlPr>
                                <a:rPr i="1">
                                  <a:latin typeface="Cambria Math" panose="02040503050406030204" pitchFamily="18" charset="0"/>
                                </a:rPr>
                              </m:ctrlPr>
                            </m:fPr>
                            <m:num>
                              <m:sSup>
                                <m:sSupPr>
                                  <m:ctrlPr>
                                    <a:rPr i="1">
                                      <a:latin typeface="Cambria Math" panose="02040503050406030204" pitchFamily="18" charset="0"/>
                                    </a:rPr>
                                  </m:ctrlPr>
                                </m:sSupPr>
                                <m:e>
                                  <m:r>
                                    <a:rPr>
                                      <a:latin typeface="Cambria Math" panose="02040503050406030204" pitchFamily="18" charset="0"/>
                                    </a:rPr>
                                    <m:t>𝑚𝑚</m:t>
                                  </m:r>
                                </m:e>
                                <m:sup>
                                  <m:r>
                                    <a:rPr>
                                      <a:latin typeface="Cambria Math" panose="02040503050406030204" pitchFamily="18" charset="0"/>
                                    </a:rPr>
                                    <m:t>6</m:t>
                                  </m:r>
                                </m:sup>
                              </m:sSup>
                            </m:num>
                            <m:den>
                              <m:sSup>
                                <m:sSupPr>
                                  <m:ctrlPr>
                                    <a:rPr i="1">
                                      <a:latin typeface="Cambria Math" panose="02040503050406030204" pitchFamily="18" charset="0"/>
                                    </a:rPr>
                                  </m:ctrlPr>
                                </m:sSupPr>
                                <m:e>
                                  <m:r>
                                    <a:rPr>
                                      <a:latin typeface="Cambria Math" panose="02040503050406030204" pitchFamily="18" charset="0"/>
                                    </a:rPr>
                                    <m:t>𝑚</m:t>
                                  </m:r>
                                </m:e>
                                <m:sup>
                                  <m:r>
                                    <a:rPr>
                                      <a:latin typeface="Cambria Math" panose="02040503050406030204" pitchFamily="18" charset="0"/>
                                    </a:rPr>
                                    <m:t>3</m:t>
                                  </m:r>
                                </m:sup>
                              </m:sSup>
                            </m:den>
                          </m:f>
                        </m:e>
                      </m:d>
                    </m:oMath>
                  </m:oMathPara>
                </a14:m>
                <a:endParaRPr dirty="0"/>
              </a:p>
            </p:txBody>
          </p:sp>
        </mc:Choice>
        <mc:Fallback>
          <p:sp>
            <p:nvSpPr>
              <p:cNvPr id="287" name="ZoneTexte 286"/>
              <p:cNvSpPr txBox="1">
                <a:spLocks noRot="1" noChangeAspect="1" noMove="1" noResize="1" noEditPoints="1" noAdjustHandles="1" noChangeArrowheads="1" noChangeShapeType="1" noTextEdit="1"/>
              </p:cNvSpPr>
              <p:nvPr/>
            </p:nvSpPr>
            <p:spPr>
              <a:xfrm>
                <a:off x="349199" y="2265480"/>
                <a:ext cx="4804691" cy="737280"/>
              </a:xfrm>
              <a:prstGeom prst="rect">
                <a:avLst/>
              </a:prstGeom>
              <a:blipFill>
                <a:blip r:embed="rId5"/>
                <a:stretch>
                  <a:fillRect b="-1900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88" name="ZoneTexte 287"/>
              <p:cNvSpPr txBox="1"/>
              <p:nvPr/>
            </p:nvSpPr>
            <p:spPr>
              <a:xfrm>
                <a:off x="5893200" y="2229480"/>
                <a:ext cx="4142880" cy="73728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panose="02040503050406030204" pitchFamily="18" charset="0"/>
                        </a:rPr>
                        <m:t>𝐿𝑊𝐶</m:t>
                      </m:r>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m:t>
                      </m:r>
                      <m:nary>
                        <m:naryPr>
                          <m:ctrlPr>
                            <a:rPr i="1">
                              <a:latin typeface="Cambria Math" panose="02040503050406030204" pitchFamily="18" charset="0"/>
                            </a:rPr>
                          </m:ctrlPr>
                        </m:naryPr>
                        <m:sub>
                          <m:r>
                            <a:rPr>
                              <a:latin typeface="Cambria Math" panose="02040503050406030204" pitchFamily="18" charset="0"/>
                            </a:rPr>
                            <m:t>0</m:t>
                          </m:r>
                        </m:sub>
                        <m:sup>
                          <m:r>
                            <a:rPr>
                              <a:latin typeface="Cambria Math" panose="02040503050406030204" pitchFamily="18" charset="0"/>
                            </a:rPr>
                            <m:t>∞</m:t>
                          </m:r>
                        </m:sup>
                        <m:e>
                          <m:r>
                            <a:rPr>
                              <a:latin typeface="Cambria Math" panose="02040503050406030204" pitchFamily="18" charset="0"/>
                            </a:rPr>
                            <m:t>𝑁</m:t>
                          </m:r>
                          <m:d>
                            <m:dPr>
                              <m:ctrlPr>
                                <a:rPr i="1">
                                  <a:latin typeface="Cambria Math" panose="02040503050406030204" pitchFamily="18" charset="0"/>
                                </a:rPr>
                              </m:ctrlPr>
                            </m:dPr>
                            <m:e>
                              <m:r>
                                <a:rPr>
                                  <a:latin typeface="Cambria Math" panose="02040503050406030204" pitchFamily="18" charset="0"/>
                                </a:rPr>
                                <m:t>𝐷</m:t>
                              </m:r>
                              <m:r>
                                <a:rPr>
                                  <a:latin typeface="Cambria Math" panose="02040503050406030204" pitchFamily="18" charset="0"/>
                                </a:rPr>
                                <m:t>,</m:t>
                              </m:r>
                              <m:r>
                                <a:rPr>
                                  <a:latin typeface="Cambria Math" panose="02040503050406030204" pitchFamily="18" charset="0"/>
                                </a:rPr>
                                <m:t>𝑟</m:t>
                              </m:r>
                            </m:e>
                          </m:d>
                          <m:sSub>
                            <m:sSubPr>
                              <m:ctrlPr>
                                <a:rPr i="1">
                                  <a:latin typeface="Cambria Math" panose="02040503050406030204" pitchFamily="18" charset="0"/>
                                </a:rPr>
                              </m:ctrlPr>
                            </m:sSubPr>
                            <m:e>
                              <m:r>
                                <a:rPr>
                                  <a:latin typeface="Cambria Math" panose="02040503050406030204" pitchFamily="18" charset="0"/>
                                </a:rPr>
                                <m:t>𝑉</m:t>
                              </m:r>
                            </m:e>
                            <m:sub>
                              <m:r>
                                <a:rPr>
                                  <a:latin typeface="Cambria Math" panose="02040503050406030204" pitchFamily="18" charset="0"/>
                                </a:rPr>
                                <m:t>𝑑</m:t>
                              </m:r>
                            </m:sub>
                          </m:sSub>
                          <m:d>
                            <m:dPr>
                              <m:ctrlPr>
                                <a:rPr i="1">
                                  <a:latin typeface="Cambria Math" panose="02040503050406030204" pitchFamily="18" charset="0"/>
                                </a:rPr>
                              </m:ctrlPr>
                            </m:dPr>
                            <m:e>
                              <m:r>
                                <a:rPr>
                                  <a:latin typeface="Cambria Math" panose="02040503050406030204" pitchFamily="18" charset="0"/>
                                </a:rPr>
                                <m:t>𝐷</m:t>
                              </m:r>
                            </m:e>
                          </m:d>
                          <m:r>
                            <a:rPr>
                              <a:latin typeface="Cambria Math" panose="02040503050406030204" pitchFamily="18" charset="0"/>
                            </a:rPr>
                            <m:t>𝑑𝐷</m:t>
                          </m:r>
                        </m:e>
                      </m:nary>
                      <m:r>
                        <a:rPr>
                          <a:latin typeface="Cambria Math" panose="02040503050406030204" pitchFamily="18" charset="0"/>
                        </a:rPr>
                        <m:t>;</m:t>
                      </m:r>
                      <m:d>
                        <m:dPr>
                          <m:begChr m:val="["/>
                          <m:endChr m:val="]"/>
                          <m:ctrlPr>
                            <a:rPr i="1">
                              <a:latin typeface="Cambria Math" panose="02040503050406030204" pitchFamily="18" charset="0"/>
                            </a:rPr>
                          </m:ctrlPr>
                        </m:dPr>
                        <m:e>
                          <m:f>
                            <m:fPr>
                              <m:ctrlPr>
                                <a:rPr i="1">
                                  <a:latin typeface="Cambria Math" panose="02040503050406030204" pitchFamily="18" charset="0"/>
                                </a:rPr>
                              </m:ctrlPr>
                            </m:fPr>
                            <m:num>
                              <m:sSup>
                                <m:sSupPr>
                                  <m:ctrlPr>
                                    <a:rPr i="1">
                                      <a:latin typeface="Cambria Math" panose="02040503050406030204" pitchFamily="18" charset="0"/>
                                    </a:rPr>
                                  </m:ctrlPr>
                                </m:sSupPr>
                                <m:e>
                                  <m:r>
                                    <a:rPr>
                                      <a:latin typeface="Cambria Math" panose="02040503050406030204" pitchFamily="18" charset="0"/>
                                    </a:rPr>
                                    <m:t>𝑚𝑚</m:t>
                                  </m:r>
                                </m:e>
                                <m:sup>
                                  <m:r>
                                    <a:rPr>
                                      <a:latin typeface="Cambria Math" panose="02040503050406030204" pitchFamily="18" charset="0"/>
                                    </a:rPr>
                                    <m:t>3</m:t>
                                  </m:r>
                                </m:sup>
                              </m:sSup>
                            </m:num>
                            <m:den>
                              <m:sSup>
                                <m:sSupPr>
                                  <m:ctrlPr>
                                    <a:rPr i="1">
                                      <a:latin typeface="Cambria Math" panose="02040503050406030204" pitchFamily="18" charset="0"/>
                                    </a:rPr>
                                  </m:ctrlPr>
                                </m:sSupPr>
                                <m:e>
                                  <m:r>
                                    <a:rPr>
                                      <a:latin typeface="Cambria Math" panose="02040503050406030204" pitchFamily="18" charset="0"/>
                                    </a:rPr>
                                    <m:t>𝑚</m:t>
                                  </m:r>
                                </m:e>
                                <m:sup>
                                  <m:r>
                                    <a:rPr>
                                      <a:latin typeface="Cambria Math" panose="02040503050406030204" pitchFamily="18" charset="0"/>
                                    </a:rPr>
                                    <m:t>3</m:t>
                                  </m:r>
                                </m:sup>
                              </m:sSup>
                            </m:den>
                          </m:f>
                        </m:e>
                      </m:d>
                    </m:oMath>
                  </m:oMathPara>
                </a14:m>
                <a:endParaRPr/>
              </a:p>
            </p:txBody>
          </p:sp>
        </mc:Choice>
        <mc:Fallback xmlns:p15="http://schemas.microsoft.com/office/powerpoint/2012/main" xmlns:p14="http://schemas.microsoft.com/office/powerpoint/2010/main" xmlns=""/>
      </mc:AlternateContent>
      <mc:AlternateContent xmlns:mc="http://schemas.openxmlformats.org/markup-compatibility/2006" xmlns:a14="http://schemas.microsoft.com/office/drawing/2010/main">
        <mc:Choice Requires="a14">
          <p:sp>
            <p:nvSpPr>
              <p:cNvPr id="289" name="ZoneTexte 288"/>
              <p:cNvSpPr txBox="1"/>
              <p:nvPr/>
            </p:nvSpPr>
            <p:spPr>
              <a:xfrm>
                <a:off x="5857560" y="3021840"/>
                <a:ext cx="4325400" cy="67248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𝑅</m:t>
                      </m:r>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m:t>
                      </m:r>
                      <m:nary>
                        <m:naryPr>
                          <m:ctrlPr>
                            <a:rPr i="1">
                              <a:latin typeface="Cambria Math" panose="02040503050406030204" pitchFamily="18" charset="0"/>
                            </a:rPr>
                          </m:ctrlPr>
                        </m:naryPr>
                        <m:sub>
                          <m:r>
                            <a:rPr>
                              <a:latin typeface="Cambria Math" panose="02040503050406030204" pitchFamily="18" charset="0"/>
                            </a:rPr>
                            <m:t>0</m:t>
                          </m:r>
                        </m:sub>
                        <m:sup>
                          <m:r>
                            <a:rPr>
                              <a:latin typeface="Cambria Math" panose="02040503050406030204" pitchFamily="18" charset="0"/>
                            </a:rPr>
                            <m:t>∞</m:t>
                          </m:r>
                        </m:sup>
                        <m:e>
                          <m:r>
                            <a:rPr>
                              <a:latin typeface="Cambria Math" panose="02040503050406030204" pitchFamily="18" charset="0"/>
                            </a:rPr>
                            <m:t>𝑁</m:t>
                          </m:r>
                          <m:d>
                            <m:dPr>
                              <m:ctrlPr>
                                <a:rPr i="1">
                                  <a:latin typeface="Cambria Math" panose="02040503050406030204" pitchFamily="18" charset="0"/>
                                </a:rPr>
                              </m:ctrlPr>
                            </m:dPr>
                            <m:e>
                              <m:r>
                                <a:rPr>
                                  <a:latin typeface="Cambria Math" panose="02040503050406030204" pitchFamily="18" charset="0"/>
                                </a:rPr>
                                <m:t>𝐷</m:t>
                              </m:r>
                              <m:r>
                                <a:rPr>
                                  <a:latin typeface="Cambria Math" panose="02040503050406030204" pitchFamily="18" charset="0"/>
                                </a:rPr>
                                <m:t>,</m:t>
                              </m:r>
                              <m:r>
                                <a:rPr>
                                  <a:latin typeface="Cambria Math" panose="02040503050406030204" pitchFamily="18" charset="0"/>
                                </a:rPr>
                                <m:t>𝑟</m:t>
                              </m:r>
                            </m:e>
                          </m:d>
                          <m:sSub>
                            <m:sSubPr>
                              <m:ctrlPr>
                                <a:rPr i="1">
                                  <a:latin typeface="Cambria Math" panose="02040503050406030204" pitchFamily="18" charset="0"/>
                                </a:rPr>
                              </m:ctrlPr>
                            </m:sSubPr>
                            <m:e>
                              <m:r>
                                <a:rPr>
                                  <a:latin typeface="Cambria Math" panose="02040503050406030204" pitchFamily="18" charset="0"/>
                                </a:rPr>
                                <m:t>𝑉</m:t>
                              </m:r>
                            </m:e>
                            <m:sub>
                              <m:r>
                                <a:rPr>
                                  <a:latin typeface="Cambria Math" panose="02040503050406030204" pitchFamily="18" charset="0"/>
                                </a:rPr>
                                <m:t>𝑑</m:t>
                              </m:r>
                            </m:sub>
                          </m:sSub>
                          <m:d>
                            <m:dPr>
                              <m:ctrlPr>
                                <a:rPr i="1">
                                  <a:latin typeface="Cambria Math" panose="02040503050406030204" pitchFamily="18" charset="0"/>
                                </a:rPr>
                              </m:ctrlPr>
                            </m:dPr>
                            <m:e>
                              <m:r>
                                <a:rPr>
                                  <a:latin typeface="Cambria Math" panose="02040503050406030204" pitchFamily="18" charset="0"/>
                                </a:rPr>
                                <m:t>𝐷</m:t>
                              </m:r>
                            </m:e>
                          </m:d>
                          <m:sSub>
                            <m:sSubPr>
                              <m:ctrlPr>
                                <a:rPr i="1">
                                  <a:latin typeface="Cambria Math" panose="02040503050406030204" pitchFamily="18" charset="0"/>
                                </a:rPr>
                              </m:ctrlPr>
                            </m:sSubPr>
                            <m:e>
                              <m:r>
                                <a:rPr>
                                  <a:latin typeface="Cambria Math" panose="02040503050406030204" pitchFamily="18" charset="0"/>
                                </a:rPr>
                                <m:t>𝑣</m:t>
                              </m:r>
                            </m:e>
                            <m:sub>
                              <m:r>
                                <a:rPr>
                                  <a:latin typeface="Cambria Math" panose="02040503050406030204" pitchFamily="18" charset="0"/>
                                </a:rPr>
                                <m:t>𝑡</m:t>
                              </m:r>
                            </m:sub>
                          </m:sSub>
                          <m:d>
                            <m:dPr>
                              <m:ctrlPr>
                                <a:rPr i="1">
                                  <a:latin typeface="Cambria Math" panose="02040503050406030204" pitchFamily="18" charset="0"/>
                                </a:rPr>
                              </m:ctrlPr>
                            </m:dPr>
                            <m:e>
                              <m:r>
                                <a:rPr>
                                  <a:latin typeface="Cambria Math" panose="02040503050406030204" pitchFamily="18" charset="0"/>
                                </a:rPr>
                                <m:t>𝐷</m:t>
                              </m:r>
                            </m:e>
                          </m:d>
                          <m:r>
                            <a:rPr>
                              <a:latin typeface="Cambria Math" panose="02040503050406030204" pitchFamily="18" charset="0"/>
                            </a:rPr>
                            <m:t>𝑑𝐷</m:t>
                          </m:r>
                        </m:e>
                      </m:nary>
                      <m:r>
                        <a:rPr>
                          <a:latin typeface="Cambria Math" panose="02040503050406030204" pitchFamily="18" charset="0"/>
                        </a:rPr>
                        <m:t>;</m:t>
                      </m:r>
                      <m:d>
                        <m:dPr>
                          <m:begChr m:val="["/>
                          <m:endChr m:val="]"/>
                          <m:ctrlPr>
                            <a:rPr i="1">
                              <a:latin typeface="Cambria Math" panose="02040503050406030204" pitchFamily="18" charset="0"/>
                            </a:rPr>
                          </m:ctrlPr>
                        </m:dPr>
                        <m:e>
                          <m:f>
                            <m:fPr>
                              <m:ctrlPr>
                                <a:rPr i="1">
                                  <a:latin typeface="Cambria Math" panose="02040503050406030204" pitchFamily="18" charset="0"/>
                                </a:rPr>
                              </m:ctrlPr>
                            </m:fPr>
                            <m:num>
                              <m:r>
                                <a:rPr>
                                  <a:latin typeface="Cambria Math" panose="02040503050406030204" pitchFamily="18" charset="0"/>
                                </a:rPr>
                                <m:t>𝑚𝑚</m:t>
                              </m:r>
                            </m:num>
                            <m:den>
                              <m:r>
                                <a:rPr>
                                  <a:latin typeface="Cambria Math" panose="02040503050406030204" pitchFamily="18" charset="0"/>
                                </a:rPr>
                                <m:t>h</m:t>
                              </m:r>
                            </m:den>
                          </m:f>
                        </m:e>
                      </m:d>
                    </m:oMath>
                  </m:oMathPara>
                </a14:m>
                <a:endParaRPr/>
              </a:p>
            </p:txBody>
          </p:sp>
        </mc:Choice>
        <mc:Fallback xmlns:p15="http://schemas.microsoft.com/office/powerpoint/2012/main" xmlns:p14="http://schemas.microsoft.com/office/powerpoint/2010/main" xmlns=""/>
      </mc:AlternateContent>
      <p:sp>
        <p:nvSpPr>
          <p:cNvPr id="3" name="PlaceHolder 2"/>
          <p:cNvSpPr>
            <a:spLocks noGrp="1"/>
          </p:cNvSpPr>
          <p:nvPr>
            <p:ph type="ftr" idx="3"/>
          </p:nvPr>
        </p:nvSpPr>
        <p:spPr/>
        <p:txBody>
          <a:bodyPr/>
          <a:lstStyle/>
          <a:p>
            <a:r>
              <a:t>Pyrad course: Introduction to weather radar</a:t>
            </a:r>
          </a:p>
        </p:txBody>
      </p:sp>
      <p:sp>
        <p:nvSpPr>
          <p:cNvPr id="4" name="PlaceHolder 3"/>
          <p:cNvSpPr>
            <a:spLocks noGrp="1"/>
          </p:cNvSpPr>
          <p:nvPr>
            <p:ph type="sldNum" idx="4"/>
          </p:nvPr>
        </p:nvSpPr>
        <p:spPr/>
        <p:txBody>
          <a:bodyPr/>
          <a:lstStyle/>
          <a:p>
            <a:fld id="{7C0CC53D-EAC2-4062-9B7C-FD602E11513F}" type="slidenum">
              <a:t>19</a:t>
            </a:fld>
            <a:endParaRPr/>
          </a:p>
        </p:txBody>
      </p:sp>
      <p:sp>
        <p:nvSpPr>
          <p:cNvPr id="5" name="PlaceHolder 4"/>
          <p:cNvSpPr>
            <a:spLocks noGrp="1"/>
          </p:cNvSpPr>
          <p:nvPr>
            <p:ph type="dt" idx="5"/>
          </p:nvPr>
        </p:nvSpPr>
        <p:spPr/>
        <p:txBody>
          <a:bodyPr/>
          <a:lstStyle/>
          <a:p>
            <a:fld id="{EDC256A5-E2CE-4F6C-A893-020575E9F651}" type="datetime1">
              <a:rPr lang="ca-ES"/>
              <a:t>16/8/2023</a:t>
            </a:fld>
            <a:endParaRPr lang="ca-E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Contents</a:t>
            </a:r>
            <a:endParaRPr lang="fr-FR" sz="2400" b="1" strike="noStrike" spc="-1">
              <a:solidFill>
                <a:srgbClr val="000000"/>
              </a:solidFill>
              <a:latin typeface="Arial"/>
            </a:endParaRPr>
          </a:p>
        </p:txBody>
      </p:sp>
      <p:sp>
        <p:nvSpPr>
          <p:cNvPr id="129" name="PlaceHolder 2"/>
          <p:cNvSpPr>
            <a:spLocks noGrp="1"/>
          </p:cNvSpPr>
          <p:nvPr>
            <p:ph/>
          </p:nvPr>
        </p:nvSpPr>
        <p:spPr>
          <a:xfrm>
            <a:off x="272880" y="1356120"/>
            <a:ext cx="10160280" cy="5454000"/>
          </a:xfrm>
          <a:prstGeom prst="rect">
            <a:avLst/>
          </a:prstGeom>
          <a:noFill/>
          <a:ln w="0">
            <a:noFill/>
          </a:ln>
        </p:spPr>
        <p:txBody>
          <a:bodyPr lIns="0" tIns="0" rIns="0" bIns="0" anchor="t">
            <a:normAutofit/>
          </a:bodyPr>
          <a:lstStyle/>
          <a:p>
            <a:pPr marL="648000" lvl="2" indent="-216000">
              <a:spcBef>
                <a:spcPts val="850"/>
              </a:spcBef>
              <a:buClr>
                <a:srgbClr val="000000"/>
              </a:buClr>
              <a:buSzPct val="45000"/>
              <a:buFont typeface="Wingdings" charset="2"/>
              <a:buChar char=""/>
            </a:pPr>
            <a:r>
              <a:rPr lang="en-GB" sz="2200" b="0" strike="noStrike" spc="-1">
                <a:solidFill>
                  <a:srgbClr val="000000"/>
                </a:solidFill>
                <a:latin typeface="Arial"/>
              </a:rPr>
              <a:t>Introduction</a:t>
            </a:r>
            <a:endParaRPr lang="fr-FR" sz="2200" b="0" strike="noStrike" spc="-1">
              <a:solidFill>
                <a:srgbClr val="000000"/>
              </a:solidFill>
              <a:latin typeface="Arial"/>
            </a:endParaRPr>
          </a:p>
          <a:p>
            <a:pPr marL="648000" lvl="2" indent="-216000">
              <a:spcBef>
                <a:spcPts val="850"/>
              </a:spcBef>
              <a:buClr>
                <a:srgbClr val="000000"/>
              </a:buClr>
              <a:buSzPct val="45000"/>
              <a:buFont typeface="Wingdings" charset="2"/>
              <a:buChar char=""/>
            </a:pPr>
            <a:r>
              <a:rPr lang="en-GB" sz="2200" b="0" strike="noStrike" spc="-1">
                <a:solidFill>
                  <a:srgbClr val="000000"/>
                </a:solidFill>
                <a:latin typeface="Arial"/>
              </a:rPr>
              <a:t>Principles of weather radar</a:t>
            </a:r>
            <a:endParaRPr lang="fr-FR" sz="2200" b="0" strike="noStrike" spc="-1">
              <a:solidFill>
                <a:srgbClr val="000000"/>
              </a:solidFill>
              <a:latin typeface="Arial"/>
            </a:endParaRPr>
          </a:p>
          <a:p>
            <a:pPr marL="648000" lvl="2" indent="-216000">
              <a:spcBef>
                <a:spcPts val="850"/>
              </a:spcBef>
              <a:buClr>
                <a:srgbClr val="000000"/>
              </a:buClr>
              <a:buSzPct val="45000"/>
              <a:buFont typeface="Wingdings" charset="2"/>
              <a:buChar char=""/>
            </a:pPr>
            <a:r>
              <a:rPr lang="en-GB" sz="2200" b="0" strike="noStrike" spc="-1">
                <a:solidFill>
                  <a:srgbClr val="000000"/>
                </a:solidFill>
                <a:latin typeface="Arial"/>
              </a:rPr>
              <a:t>The weather radar equation</a:t>
            </a:r>
            <a:endParaRPr lang="fr-FR" sz="2200" b="0" strike="noStrike" spc="-1">
              <a:solidFill>
                <a:srgbClr val="000000"/>
              </a:solidFill>
              <a:latin typeface="Arial"/>
            </a:endParaRPr>
          </a:p>
          <a:p>
            <a:pPr marL="648000" lvl="2" indent="-216000">
              <a:spcBef>
                <a:spcPts val="850"/>
              </a:spcBef>
              <a:buClr>
                <a:srgbClr val="000000"/>
              </a:buClr>
              <a:buSzPct val="45000"/>
              <a:buFont typeface="Wingdings" charset="2"/>
              <a:buChar char=""/>
            </a:pPr>
            <a:r>
              <a:rPr lang="en-GB" sz="2200" b="0" strike="noStrike" spc="-1">
                <a:solidFill>
                  <a:srgbClr val="000000"/>
                </a:solidFill>
                <a:latin typeface="Arial"/>
              </a:rPr>
              <a:t>Polarimetry</a:t>
            </a:r>
            <a:endParaRPr lang="fr-FR" sz="2200" b="0" strike="noStrike" spc="-1">
              <a:solidFill>
                <a:srgbClr val="000000"/>
              </a:solidFill>
              <a:latin typeface="Arial"/>
            </a:endParaRPr>
          </a:p>
          <a:p>
            <a:pPr marL="648000" lvl="2" indent="-216000">
              <a:spcBef>
                <a:spcPts val="850"/>
              </a:spcBef>
              <a:buClr>
                <a:srgbClr val="000000"/>
              </a:buClr>
              <a:buSzPct val="45000"/>
              <a:buFont typeface="Wingdings" charset="2"/>
              <a:buChar char=""/>
            </a:pPr>
            <a:r>
              <a:rPr lang="en-GB" sz="2200" b="0" strike="noStrike" spc="-1">
                <a:solidFill>
                  <a:srgbClr val="000000"/>
                </a:solidFill>
                <a:latin typeface="Arial"/>
              </a:rPr>
              <a:t>Doppler measurements</a:t>
            </a:r>
            <a:endParaRPr lang="fr-FR" sz="2200" b="0" strike="noStrike" spc="-1">
              <a:solidFill>
                <a:srgbClr val="000000"/>
              </a:solidFill>
              <a:latin typeface="Arial"/>
            </a:endParaRPr>
          </a:p>
          <a:p>
            <a:pPr marL="648000" lvl="2" indent="-216000">
              <a:spcBef>
                <a:spcPts val="850"/>
              </a:spcBef>
              <a:buClr>
                <a:srgbClr val="000000"/>
              </a:buClr>
              <a:buSzPct val="45000"/>
              <a:buFont typeface="Wingdings" charset="2"/>
              <a:buChar char=""/>
            </a:pPr>
            <a:r>
              <a:rPr lang="en-GB" sz="2200" b="0" strike="noStrike" spc="-1">
                <a:solidFill>
                  <a:srgbClr val="000000"/>
                </a:solidFill>
                <a:latin typeface="Arial"/>
              </a:rPr>
              <a:t>Sources of uncertainty</a:t>
            </a:r>
            <a:endParaRPr lang="fr-FR" sz="2200" b="0" strike="noStrike" spc="-1">
              <a:solidFill>
                <a:srgbClr val="000000"/>
              </a:solidFill>
              <a:latin typeface="Arial"/>
            </a:endParaRPr>
          </a:p>
        </p:txBody>
      </p:sp>
      <p:sp>
        <p:nvSpPr>
          <p:cNvPr id="4" name="PlaceHolder 3"/>
          <p:cNvSpPr>
            <a:spLocks noGrp="1"/>
          </p:cNvSpPr>
          <p:nvPr>
            <p:ph type="ftr" idx="3"/>
          </p:nvPr>
        </p:nvSpPr>
        <p:spPr/>
        <p:txBody>
          <a:bodyPr/>
          <a:lstStyle/>
          <a:p>
            <a:r>
              <a:t>Pyrad course: Introduction to weather radar</a:t>
            </a:r>
          </a:p>
        </p:txBody>
      </p:sp>
      <p:sp>
        <p:nvSpPr>
          <p:cNvPr id="5" name="PlaceHolder 4"/>
          <p:cNvSpPr>
            <a:spLocks noGrp="1"/>
          </p:cNvSpPr>
          <p:nvPr>
            <p:ph type="sldNum" idx="4"/>
          </p:nvPr>
        </p:nvSpPr>
        <p:spPr/>
        <p:txBody>
          <a:bodyPr/>
          <a:lstStyle/>
          <a:p>
            <a:fld id="{3612CE4D-232E-4F8F-A558-6A6A9A931A20}" type="slidenum">
              <a:t>2</a:t>
            </a:fld>
            <a:endParaRPr/>
          </a:p>
        </p:txBody>
      </p:sp>
      <p:sp>
        <p:nvSpPr>
          <p:cNvPr id="6" name="PlaceHolder 5"/>
          <p:cNvSpPr>
            <a:spLocks noGrp="1"/>
          </p:cNvSpPr>
          <p:nvPr>
            <p:ph type="dt" idx="5"/>
          </p:nvPr>
        </p:nvSpPr>
        <p:spPr/>
        <p:txBody>
          <a:bodyPr/>
          <a:lstStyle/>
          <a:p>
            <a:fld id="{0CAAFD16-8787-4E70-BEFA-DD81479E007A}" type="datetime1">
              <a:rPr lang="ca-ES"/>
              <a:t>16/8/2023</a:t>
            </a:fld>
            <a:endParaRPr lang="ca-E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Radar equation for weather radar</a:t>
            </a:r>
            <a:endParaRPr lang="fr-FR" sz="2400" b="1" strike="noStrike" spc="-1">
              <a:solidFill>
                <a:srgbClr val="000000"/>
              </a:solidFill>
              <a:latin typeface="Arial"/>
            </a:endParaRPr>
          </a:p>
        </p:txBody>
      </p:sp>
      <p:pic>
        <p:nvPicPr>
          <p:cNvPr id="291" name="Picture 10" descr="horizontal"/>
          <p:cNvPicPr/>
          <p:nvPr/>
        </p:nvPicPr>
        <p:blipFill>
          <a:blip r:embed="rId2"/>
          <a:stretch/>
        </p:blipFill>
        <p:spPr>
          <a:xfrm>
            <a:off x="2617200" y="5032440"/>
            <a:ext cx="3047760" cy="628200"/>
          </a:xfrm>
          <a:prstGeom prst="rect">
            <a:avLst/>
          </a:prstGeom>
          <a:ln w="0">
            <a:noFill/>
          </a:ln>
        </p:spPr>
      </p:pic>
      <p:pic>
        <p:nvPicPr>
          <p:cNvPr id="292" name="Picture 11" descr="MCj03615080000[1]"/>
          <p:cNvPicPr/>
          <p:nvPr/>
        </p:nvPicPr>
        <p:blipFill>
          <a:blip r:embed="rId3"/>
          <a:stretch/>
        </p:blipFill>
        <p:spPr>
          <a:xfrm>
            <a:off x="6084360" y="3798720"/>
            <a:ext cx="2879640" cy="3013920"/>
          </a:xfrm>
          <a:prstGeom prst="rect">
            <a:avLst/>
          </a:prstGeom>
          <a:ln w="0">
            <a:noFill/>
          </a:ln>
        </p:spPr>
      </p:pic>
      <p:sp>
        <p:nvSpPr>
          <p:cNvPr id="293" name="AutoShape 4"/>
          <p:cNvSpPr/>
          <p:nvPr/>
        </p:nvSpPr>
        <p:spPr>
          <a:xfrm>
            <a:off x="1799640" y="5430600"/>
            <a:ext cx="533160" cy="837720"/>
          </a:xfrm>
          <a:prstGeom prst="moon">
            <a:avLst>
              <a:gd name="adj" fmla="val 87500"/>
            </a:avLst>
          </a:prstGeom>
          <a:solidFill>
            <a:srgbClr val="DCF0F5"/>
          </a:solidFill>
          <a:ln w="9360">
            <a:solidFill>
              <a:srgbClr val="000000"/>
            </a:solidFill>
            <a:miter/>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2100" b="0" strike="noStrike" spc="-1">
              <a:solidFill>
                <a:srgbClr val="000000"/>
              </a:solidFill>
              <a:latin typeface="Times New Roman"/>
            </a:endParaRPr>
          </a:p>
        </p:txBody>
      </p:sp>
      <p:sp>
        <p:nvSpPr>
          <p:cNvPr id="294" name="TextBox 11"/>
          <p:cNvSpPr/>
          <p:nvPr/>
        </p:nvSpPr>
        <p:spPr>
          <a:xfrm>
            <a:off x="1010520" y="5229000"/>
            <a:ext cx="478440" cy="410400"/>
          </a:xfrm>
          <a:prstGeom prst="rect">
            <a:avLst/>
          </a:prstGeom>
          <a:noFill/>
          <a:ln w="0">
            <a:solidFill>
              <a:srgbClr val="7D6E5F"/>
            </a:solid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100" b="0" strike="noStrike" spc="-1">
                <a:solidFill>
                  <a:srgbClr val="000000"/>
                </a:solidFill>
                <a:latin typeface="Arial"/>
              </a:rPr>
              <a:t>Tx</a:t>
            </a:r>
            <a:endParaRPr lang="en-GB" sz="2100" b="0" strike="noStrike" spc="-1">
              <a:solidFill>
                <a:srgbClr val="000000"/>
              </a:solidFill>
              <a:latin typeface="Times New Roman"/>
            </a:endParaRPr>
          </a:p>
        </p:txBody>
      </p:sp>
      <p:sp>
        <p:nvSpPr>
          <p:cNvPr id="295" name="TextBox 12"/>
          <p:cNvSpPr/>
          <p:nvPr/>
        </p:nvSpPr>
        <p:spPr>
          <a:xfrm>
            <a:off x="1589400" y="5085000"/>
            <a:ext cx="402120" cy="454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100" b="0" strike="noStrike" spc="-1">
                <a:solidFill>
                  <a:srgbClr val="000000"/>
                </a:solidFill>
                <a:latin typeface="Arial"/>
              </a:rPr>
              <a:t>P</a:t>
            </a:r>
            <a:r>
              <a:rPr lang="en-GB" sz="2100" b="0" strike="noStrike" spc="-1" baseline="-25000">
                <a:solidFill>
                  <a:srgbClr val="000000"/>
                </a:solidFill>
                <a:latin typeface="Arial"/>
              </a:rPr>
              <a:t>t</a:t>
            </a:r>
            <a:endParaRPr lang="en-GB" sz="2100" b="0" strike="noStrike" spc="-1">
              <a:solidFill>
                <a:srgbClr val="000000"/>
              </a:solidFill>
              <a:latin typeface="Times New Roman"/>
            </a:endParaRPr>
          </a:p>
        </p:txBody>
      </p:sp>
      <p:sp>
        <p:nvSpPr>
          <p:cNvPr id="296" name="TextBox 13"/>
          <p:cNvSpPr/>
          <p:nvPr/>
        </p:nvSpPr>
        <p:spPr>
          <a:xfrm>
            <a:off x="1661400" y="6181920"/>
            <a:ext cx="411120" cy="454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100" b="0" strike="noStrike" spc="-1">
                <a:solidFill>
                  <a:srgbClr val="000000"/>
                </a:solidFill>
                <a:latin typeface="Arial"/>
              </a:rPr>
              <a:t>P</a:t>
            </a:r>
            <a:r>
              <a:rPr lang="en-GB" sz="2100" b="0" strike="noStrike" spc="-1" baseline="-25000">
                <a:solidFill>
                  <a:srgbClr val="000000"/>
                </a:solidFill>
                <a:latin typeface="Arial"/>
              </a:rPr>
              <a:t>r</a:t>
            </a:r>
            <a:endParaRPr lang="en-GB" sz="2100" b="0" strike="noStrike" spc="-1">
              <a:solidFill>
                <a:srgbClr val="000000"/>
              </a:solidFill>
              <a:latin typeface="Times New Roman"/>
            </a:endParaRPr>
          </a:p>
        </p:txBody>
      </p:sp>
      <p:sp>
        <p:nvSpPr>
          <p:cNvPr id="297" name="AutoShape 10"/>
          <p:cNvSpPr/>
          <p:nvPr/>
        </p:nvSpPr>
        <p:spPr>
          <a:xfrm rot="16200000">
            <a:off x="5266440" y="2116080"/>
            <a:ext cx="1447560" cy="7467120"/>
          </a:xfrm>
          <a:prstGeom prst="triangle">
            <a:avLst>
              <a:gd name="adj" fmla="val 50000"/>
            </a:avLst>
          </a:prstGeom>
          <a:solidFill>
            <a:srgbClr val="CCCCCC">
              <a:alpha val="51000"/>
            </a:srgbClr>
          </a:solidFill>
          <a:ln w="0">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2100" b="0" strike="noStrike" spc="-1">
              <a:solidFill>
                <a:srgbClr val="000000"/>
              </a:solidFill>
              <a:latin typeface="Times New Roman"/>
            </a:endParaRPr>
          </a:p>
        </p:txBody>
      </p:sp>
      <p:sp>
        <p:nvSpPr>
          <p:cNvPr id="298" name="AutoShape 11"/>
          <p:cNvSpPr/>
          <p:nvPr/>
        </p:nvSpPr>
        <p:spPr>
          <a:xfrm rot="5400000">
            <a:off x="6638400" y="5468760"/>
            <a:ext cx="990360" cy="761760"/>
          </a:xfrm>
          <a:custGeom>
            <a:avLst/>
            <a:gdLst>
              <a:gd name="textAreaLeft" fmla="*/ 112680 w 990360"/>
              <a:gd name="textAreaRight" fmla="*/ 877680 w 990360"/>
              <a:gd name="textAreaTop" fmla="*/ 86400 h 761760"/>
              <a:gd name="textAreaBottom" fmla="*/ 675360 h 761760"/>
            </a:gdLst>
            <a:ahLst/>
            <a:cxnLst/>
            <a:rect l="textAreaLeft" t="textAreaTop" r="textAreaRight" b="textAreaBottom"/>
            <a:pathLst>
              <a:path w="21600" h="21600">
                <a:moveTo>
                  <a:pt x="0" y="0"/>
                </a:moveTo>
                <a:lnTo>
                  <a:pt x="1315" y="21600"/>
                </a:lnTo>
                <a:lnTo>
                  <a:pt x="20285" y="21600"/>
                </a:lnTo>
                <a:lnTo>
                  <a:pt x="21600" y="0"/>
                </a:lnTo>
                <a:close/>
              </a:path>
            </a:pathLst>
          </a:custGeom>
          <a:solidFill>
            <a:srgbClr val="777777">
              <a:alpha val="44000"/>
            </a:srgbClr>
          </a:solidFill>
          <a:ln w="0">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2100" b="0" strike="noStrike" spc="-1">
              <a:solidFill>
                <a:srgbClr val="000000"/>
              </a:solidFill>
              <a:latin typeface="Times New Roman"/>
            </a:endParaRPr>
          </a:p>
        </p:txBody>
      </p:sp>
      <p:sp>
        <p:nvSpPr>
          <p:cNvPr id="299" name="TextBox 14"/>
          <p:cNvSpPr/>
          <p:nvPr/>
        </p:nvSpPr>
        <p:spPr>
          <a:xfrm>
            <a:off x="1012680" y="6163200"/>
            <a:ext cx="507240" cy="410400"/>
          </a:xfrm>
          <a:prstGeom prst="rect">
            <a:avLst/>
          </a:prstGeom>
          <a:noFill/>
          <a:ln w="0">
            <a:solidFill>
              <a:srgbClr val="7D6E5F"/>
            </a:solid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100" b="0" strike="noStrike" spc="-1">
                <a:solidFill>
                  <a:srgbClr val="000000"/>
                </a:solidFill>
                <a:latin typeface="Arial"/>
              </a:rPr>
              <a:t>Rx</a:t>
            </a:r>
            <a:endParaRPr lang="en-GB" sz="2100" b="0" strike="noStrike" spc="-1">
              <a:solidFill>
                <a:srgbClr val="000000"/>
              </a:solidFill>
              <a:latin typeface="Times New Roman"/>
            </a:endParaRPr>
          </a:p>
        </p:txBody>
      </p:sp>
      <p:sp>
        <p:nvSpPr>
          <p:cNvPr id="300" name="Elbow Connector 5"/>
          <p:cNvSpPr/>
          <p:nvPr/>
        </p:nvSpPr>
        <p:spPr>
          <a:xfrm rot="10800000" flipV="1">
            <a:off x="1523520" y="5841360"/>
            <a:ext cx="278280" cy="523080"/>
          </a:xfrm>
          <a:prstGeom prst="bentConnector3">
            <a:avLst>
              <a:gd name="adj1" fmla="val 50000"/>
            </a:avLst>
          </a:prstGeom>
          <a:solidFill>
            <a:srgbClr val="FF0000"/>
          </a:solidFill>
          <a:ln w="9360">
            <a:solidFill>
              <a:srgbClr val="000000"/>
            </a:solidFill>
            <a:round/>
            <a:tailEnd type="arrow" w="med" len="me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Times New Roman"/>
            </a:endParaRPr>
          </a:p>
        </p:txBody>
      </p:sp>
      <p:sp>
        <p:nvSpPr>
          <p:cNvPr id="301" name="Elbow Connector 6"/>
          <p:cNvSpPr/>
          <p:nvPr/>
        </p:nvSpPr>
        <p:spPr>
          <a:xfrm>
            <a:off x="1494000" y="5434560"/>
            <a:ext cx="307440" cy="412560"/>
          </a:xfrm>
          <a:prstGeom prst="bentConnector3">
            <a:avLst>
              <a:gd name="adj1" fmla="val 50000"/>
            </a:avLst>
          </a:prstGeom>
          <a:solidFill>
            <a:srgbClr val="FF0000"/>
          </a:solidFill>
          <a:ln w="9360">
            <a:solidFill>
              <a:srgbClr val="000000"/>
            </a:solidFill>
            <a:round/>
            <a:tailEnd type="arrow" w="med" len="me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Times New Roman"/>
            </a:endParaRPr>
          </a:p>
        </p:txBody>
      </p:sp>
      <p:sp>
        <p:nvSpPr>
          <p:cNvPr id="302" name="Line 3"/>
          <p:cNvSpPr/>
          <p:nvPr/>
        </p:nvSpPr>
        <p:spPr>
          <a:xfrm>
            <a:off x="2256840" y="5850000"/>
            <a:ext cx="4876920" cy="360"/>
          </a:xfrm>
          <a:prstGeom prst="line">
            <a:avLst/>
          </a:prstGeom>
          <a:ln w="15840">
            <a:solidFill>
              <a:srgbClr val="000000"/>
            </a:solidFill>
            <a:prstDash val="dash"/>
            <a:round/>
          </a:ln>
        </p:spPr>
        <p:style>
          <a:lnRef idx="0">
            <a:scrgbClr r="0" g="0" b="0"/>
          </a:lnRef>
          <a:fillRef idx="0">
            <a:scrgbClr r="0" g="0" b="0"/>
          </a:fillRef>
          <a:effectRef idx="0">
            <a:scrgbClr r="0" g="0" b="0"/>
          </a:effectRef>
          <a:fontRef idx="minor"/>
        </p:style>
        <p:txBody>
          <a:bodyPr lIns="90000" tIns="-44640" rIns="90000" bIns="-44640" anchor="t" anchorCtr="1">
            <a:noAutofit/>
          </a:bodyPr>
          <a:lstStyle/>
          <a:p>
            <a:endParaRPr lang="en-GB" sz="2100" b="0" strike="noStrike" spc="-1">
              <a:solidFill>
                <a:srgbClr val="000000"/>
              </a:solidFill>
              <a:latin typeface="Times New Roman"/>
            </a:endParaRPr>
          </a:p>
        </p:txBody>
      </p:sp>
      <p:sp>
        <p:nvSpPr>
          <p:cNvPr id="303" name="TextBox 15"/>
          <p:cNvSpPr/>
          <p:nvPr/>
        </p:nvSpPr>
        <p:spPr>
          <a:xfrm>
            <a:off x="4529520" y="5505120"/>
            <a:ext cx="329040" cy="410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100" b="0" strike="noStrike" spc="-1">
                <a:solidFill>
                  <a:srgbClr val="000000"/>
                </a:solidFill>
                <a:latin typeface="Arial"/>
              </a:rPr>
              <a:t>θ</a:t>
            </a:r>
            <a:endParaRPr lang="en-GB" sz="2100" b="0" strike="noStrike" spc="-1">
              <a:solidFill>
                <a:srgbClr val="000000"/>
              </a:solidFill>
              <a:latin typeface="Times New Roman"/>
            </a:endParaRPr>
          </a:p>
        </p:txBody>
      </p:sp>
      <p:sp>
        <p:nvSpPr>
          <p:cNvPr id="304" name="Text Box 3"/>
          <p:cNvSpPr/>
          <p:nvPr/>
        </p:nvSpPr>
        <p:spPr>
          <a:xfrm>
            <a:off x="5610600" y="5430600"/>
            <a:ext cx="29088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400" b="0" strike="noStrike" spc="-1">
                <a:solidFill>
                  <a:srgbClr val="000000"/>
                </a:solidFill>
                <a:latin typeface="Tahoma"/>
              </a:rPr>
              <a:t>r</a:t>
            </a:r>
            <a:endParaRPr lang="en-GB" sz="2400" b="0" strike="noStrike" spc="-1">
              <a:solidFill>
                <a:srgbClr val="000000"/>
              </a:solidFill>
              <a:latin typeface="Times New Roman"/>
            </a:endParaRPr>
          </a:p>
        </p:txBody>
      </p:sp>
      <p:sp>
        <p:nvSpPr>
          <p:cNvPr id="305" name="Arc 3"/>
          <p:cNvSpPr/>
          <p:nvPr/>
        </p:nvSpPr>
        <p:spPr>
          <a:xfrm>
            <a:off x="4369680" y="5641560"/>
            <a:ext cx="270360" cy="433800"/>
          </a:xfrm>
          <a:prstGeom prst="arc">
            <a:avLst>
              <a:gd name="adj1" fmla="val 16200000"/>
              <a:gd name="adj2" fmla="val 5234030"/>
            </a:avLst>
          </a:prstGeom>
          <a:noFill/>
          <a:ln w="19080">
            <a:solidFill>
              <a:srgbClr val="000000"/>
            </a:solidFill>
            <a:round/>
          </a:ln>
        </p:spPr>
        <p:style>
          <a:lnRef idx="0">
            <a:scrgbClr r="0" g="0" b="0"/>
          </a:lnRef>
          <a:fillRef idx="0">
            <a:scrgbClr r="0" g="0" b="0"/>
          </a:fillRef>
          <a:effectRef idx="0">
            <a:scrgbClr r="0" g="0" b="0"/>
          </a:effectRef>
          <a:fontRef idx="minor"/>
        </p:style>
        <p:txBody>
          <a:bodyPr numCol="1" spcCol="0" anchor="t">
            <a:noAutofit/>
          </a:bodyPr>
          <a:lstStyle/>
          <a:p>
            <a:endParaRPr lang="en-GB" sz="2100" b="0" strike="noStrike" spc="-1">
              <a:solidFill>
                <a:srgbClr val="000000"/>
              </a:solidFill>
              <a:latin typeface="Times New Roman"/>
            </a:endParaRPr>
          </a:p>
        </p:txBody>
      </p:sp>
      <mc:AlternateContent xmlns:mc="http://schemas.openxmlformats.org/markup-compatibility/2006">
        <mc:Choice xmlns:a14="http://schemas.microsoft.com/office/drawing/2010/main" Requires="a14">
          <p:sp>
            <p:nvSpPr>
              <p:cNvPr id="306" name="ZoneTexte 305"/>
              <p:cNvSpPr txBox="1"/>
              <p:nvPr/>
            </p:nvSpPr>
            <p:spPr>
              <a:xfrm>
                <a:off x="2617199" y="4642560"/>
                <a:ext cx="1372909" cy="355320"/>
              </a:xfrm>
              <a:prstGeom prst="rect">
                <a:avLst/>
              </a:prstGeom>
            </p:spPr>
            <p:txBody>
              <a:bodyPr/>
              <a:lstStyle/>
              <a:p>
                <a14:m>
                  <m:oMathPara xmlns:m="http://schemas.openxmlformats.org/officeDocument/2006/math">
                    <m:oMathParaPr>
                      <m:jc m:val="centerGroup"/>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𝑡</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𝑡</m:t>
                          </m:r>
                        </m:sub>
                      </m:sSub>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𝑗</m:t>
                          </m:r>
                          <m:sSub>
                            <m:sSubPr>
                              <m:ctrlPr>
                                <a:rPr i="1">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𝑡</m:t>
                              </m:r>
                            </m:sub>
                          </m:sSub>
                        </m:sup>
                      </m:sSup>
                    </m:oMath>
                  </m:oMathPara>
                </a14:m>
                <a:endParaRPr dirty="0"/>
              </a:p>
            </p:txBody>
          </p:sp>
        </mc:Choice>
        <mc:Fallback>
          <p:sp>
            <p:nvSpPr>
              <p:cNvPr id="306" name="ZoneTexte 305"/>
              <p:cNvSpPr txBox="1">
                <a:spLocks noRot="1" noChangeAspect="1" noMove="1" noResize="1" noEditPoints="1" noAdjustHandles="1" noChangeArrowheads="1" noChangeShapeType="1" noTextEdit="1"/>
              </p:cNvSpPr>
              <p:nvPr/>
            </p:nvSpPr>
            <p:spPr>
              <a:xfrm>
                <a:off x="2617199" y="4642560"/>
                <a:ext cx="1372909" cy="355320"/>
              </a:xfrm>
              <a:prstGeom prst="rect">
                <a:avLst/>
              </a:prstGeom>
              <a:blipFill>
                <a:blip r:embed="rId4"/>
                <a:stretch>
                  <a:fillRect b="-689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07" name="ZoneTexte 306"/>
              <p:cNvSpPr txBox="1"/>
              <p:nvPr/>
            </p:nvSpPr>
            <p:spPr>
              <a:xfrm>
                <a:off x="6720840" y="6375960"/>
                <a:ext cx="952560" cy="59868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𝛥</m:t>
                      </m:r>
                      <m:r>
                        <a:rPr>
                          <a:latin typeface="Cambria Math" panose="02040503050406030204" pitchFamily="18" charset="0"/>
                        </a:rPr>
                        <m:t>𝑟</m:t>
                      </m:r>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𝑐</m:t>
                          </m:r>
                          <m:r>
                            <a:rPr>
                              <a:latin typeface="Cambria Math" panose="02040503050406030204" pitchFamily="18" charset="0"/>
                            </a:rPr>
                            <m:t>𝜏</m:t>
                          </m:r>
                        </m:num>
                        <m:den>
                          <m:r>
                            <a:rPr>
                              <a:latin typeface="Cambria Math" panose="02040503050406030204" pitchFamily="18" charset="0"/>
                            </a:rPr>
                            <m:t>2</m:t>
                          </m:r>
                        </m:den>
                      </m:f>
                    </m:oMath>
                  </m:oMathPara>
                </a14:m>
                <a:endParaRPr/>
              </a:p>
            </p:txBody>
          </p:sp>
        </mc:Choice>
        <mc:Fallback xmlns:p15="http://schemas.microsoft.com/office/powerpoint/2012/main" xmlns:p14="http://schemas.microsoft.com/office/powerpoint/2010/main" xmlns=""/>
      </mc:AlternateContent>
      <p:pic>
        <p:nvPicPr>
          <p:cNvPr id="308" name="Picture 12" descr="horizontal"/>
          <p:cNvPicPr/>
          <p:nvPr/>
        </p:nvPicPr>
        <p:blipFill>
          <a:blip r:embed="rId5"/>
          <a:stretch/>
        </p:blipFill>
        <p:spPr>
          <a:xfrm>
            <a:off x="2617200" y="6129720"/>
            <a:ext cx="872280" cy="179640"/>
          </a:xfrm>
          <a:prstGeom prst="rect">
            <a:avLst/>
          </a:prstGeom>
          <a:ln w="0">
            <a:noFill/>
          </a:ln>
        </p:spPr>
      </p:pic>
      <mc:AlternateContent xmlns:mc="http://schemas.openxmlformats.org/markup-compatibility/2006">
        <mc:Choice xmlns:a14="http://schemas.microsoft.com/office/drawing/2010/main" Requires="a14">
          <p:sp>
            <p:nvSpPr>
              <p:cNvPr id="309" name="ZoneTexte 308"/>
              <p:cNvSpPr txBox="1"/>
              <p:nvPr/>
            </p:nvSpPr>
            <p:spPr>
              <a:xfrm>
                <a:off x="2617200" y="6550560"/>
                <a:ext cx="1497600" cy="355320"/>
              </a:xfrm>
              <a:prstGeom prst="rect">
                <a:avLst/>
              </a:prstGeom>
            </p:spPr>
            <p:txBody>
              <a:bodyPr/>
              <a:lstStyle/>
              <a:p>
                <a14:m>
                  <m:oMathPara xmlns:m="http://schemas.openxmlformats.org/officeDocument/2006/math">
                    <m:oMathParaPr>
                      <m:jc m:val="centerGroup"/>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𝑟</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𝑟</m:t>
                          </m:r>
                        </m:sub>
                      </m:sSub>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𝑗</m:t>
                          </m:r>
                          <m:sSub>
                            <m:sSubPr>
                              <m:ctrlPr>
                                <a:rPr i="1">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𝑟</m:t>
                              </m:r>
                            </m:sub>
                          </m:sSub>
                        </m:sup>
                      </m:sSup>
                    </m:oMath>
                  </m:oMathPara>
                </a14:m>
                <a:endParaRPr dirty="0"/>
              </a:p>
            </p:txBody>
          </p:sp>
        </mc:Choice>
        <mc:Fallback>
          <p:sp>
            <p:nvSpPr>
              <p:cNvPr id="309" name="ZoneTexte 308"/>
              <p:cNvSpPr txBox="1">
                <a:spLocks noRot="1" noChangeAspect="1" noMove="1" noResize="1" noEditPoints="1" noAdjustHandles="1" noChangeArrowheads="1" noChangeShapeType="1" noTextEdit="1"/>
              </p:cNvSpPr>
              <p:nvPr/>
            </p:nvSpPr>
            <p:spPr>
              <a:xfrm>
                <a:off x="2617200" y="6550560"/>
                <a:ext cx="1497600" cy="355320"/>
              </a:xfrm>
              <a:prstGeom prst="rect">
                <a:avLst/>
              </a:prstGeom>
              <a:blipFill>
                <a:blip r:embed="rId6"/>
                <a:stretch>
                  <a:fillRect b="-5172"/>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310" name="ZoneTexte 309"/>
              <p:cNvSpPr txBox="1"/>
              <p:nvPr/>
            </p:nvSpPr>
            <p:spPr>
              <a:xfrm>
                <a:off x="312840" y="1145880"/>
                <a:ext cx="2019960" cy="704880"/>
              </a:xfrm>
              <a:prstGeom prst="rect">
                <a:avLst/>
              </a:prstGeom>
            </p:spPr>
            <p:txBody>
              <a:bodyPr/>
              <a:lstStyle/>
              <a:p>
                <a14:m>
                  <m:oMathPara xmlns:m="http://schemas.openxmlformats.org/officeDocument/2006/math">
                    <m:oMathParaPr>
                      <m:jc m:val="centerGroup"/>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𝑃</m:t>
                          </m:r>
                        </m:e>
                        <m:sub>
                          <m:r>
                            <a:rPr>
                              <a:latin typeface="Cambria Math" panose="02040503050406030204" pitchFamily="18" charset="0"/>
                            </a:rPr>
                            <m:t>𝑟</m:t>
                          </m:r>
                        </m:sub>
                      </m:sSub>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m:t>
                      </m:r>
                      <m:f>
                        <m:fPr>
                          <m:ctrlPr>
                            <a:rPr i="1">
                              <a:latin typeface="Cambria Math" panose="02040503050406030204" pitchFamily="18" charset="0"/>
                            </a:rPr>
                          </m:ctrlPr>
                        </m:fPr>
                        <m:num>
                          <m:sSup>
                            <m:sSupPr>
                              <m:ctrlPr>
                                <a:rPr i="1">
                                  <a:latin typeface="Cambria Math" panose="02040503050406030204" pitchFamily="18" charset="0"/>
                                </a:rPr>
                              </m:ctrlPr>
                            </m:sSupPr>
                            <m:e>
                              <m:d>
                                <m:dPr>
                                  <m:begChr m:val="|"/>
                                  <m:endChr m:val="|"/>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𝐾</m:t>
                                      </m:r>
                                    </m:e>
                                    <m:sub>
                                      <m:r>
                                        <a:rPr>
                                          <a:latin typeface="Cambria Math" panose="02040503050406030204" pitchFamily="18" charset="0"/>
                                        </a:rPr>
                                        <m:t>𝑤</m:t>
                                      </m:r>
                                    </m:sub>
                                  </m:sSub>
                                </m:e>
                              </m:d>
                            </m:e>
                            <m:sup>
                              <m:r>
                                <a:rPr>
                                  <a:latin typeface="Cambria Math" panose="02040503050406030204" pitchFamily="18" charset="0"/>
                                </a:rPr>
                                <m:t>2</m:t>
                              </m:r>
                            </m:sup>
                          </m:sSup>
                        </m:num>
                        <m:den>
                          <m:sSup>
                            <m:sSupPr>
                              <m:ctrlPr>
                                <a:rPr i="1">
                                  <a:latin typeface="Cambria Math" panose="02040503050406030204" pitchFamily="18" charset="0"/>
                                </a:rPr>
                              </m:ctrlPr>
                            </m:sSupPr>
                            <m:e>
                              <m:r>
                                <a:rPr>
                                  <a:latin typeface="Cambria Math" panose="02040503050406030204" pitchFamily="18" charset="0"/>
                                </a:rPr>
                                <m:t>𝐶𝑟</m:t>
                              </m:r>
                            </m:e>
                            <m:sup>
                              <m:r>
                                <a:rPr>
                                  <a:latin typeface="Cambria Math" panose="02040503050406030204" pitchFamily="18" charset="0"/>
                                </a:rPr>
                                <m:t>2</m:t>
                              </m:r>
                            </m:sup>
                          </m:sSup>
                        </m:den>
                      </m:f>
                      <m:r>
                        <a:rPr>
                          <a:latin typeface="Cambria Math" panose="02040503050406030204" pitchFamily="18" charset="0"/>
                        </a:rPr>
                        <m:t>𝑧</m:t>
                      </m:r>
                      <m:d>
                        <m:dPr>
                          <m:ctrlPr>
                            <a:rPr i="1">
                              <a:latin typeface="Cambria Math" panose="02040503050406030204" pitchFamily="18" charset="0"/>
                            </a:rPr>
                          </m:ctrlPr>
                        </m:dPr>
                        <m:e>
                          <m:r>
                            <a:rPr>
                              <a:latin typeface="Cambria Math" panose="02040503050406030204" pitchFamily="18" charset="0"/>
                            </a:rPr>
                            <m:t>𝑟</m:t>
                          </m:r>
                        </m:e>
                      </m:d>
                    </m:oMath>
                  </m:oMathPara>
                </a14:m>
                <a:endParaRPr dirty="0"/>
              </a:p>
            </p:txBody>
          </p:sp>
        </mc:Choice>
        <mc:Fallback>
          <p:sp>
            <p:nvSpPr>
              <p:cNvPr id="310" name="ZoneTexte 309"/>
              <p:cNvSpPr txBox="1">
                <a:spLocks noRot="1" noChangeAspect="1" noMove="1" noResize="1" noEditPoints="1" noAdjustHandles="1" noChangeArrowheads="1" noChangeShapeType="1" noTextEdit="1"/>
              </p:cNvSpPr>
              <p:nvPr/>
            </p:nvSpPr>
            <p:spPr>
              <a:xfrm>
                <a:off x="312840" y="1145880"/>
                <a:ext cx="2019960" cy="704880"/>
              </a:xfrm>
              <a:prstGeom prst="rect">
                <a:avLst/>
              </a:prstGeom>
              <a:blipFill>
                <a:blip r:embed="rId7"/>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311" name="ZoneTexte 310"/>
              <p:cNvSpPr txBox="1"/>
              <p:nvPr/>
            </p:nvSpPr>
            <p:spPr>
              <a:xfrm>
                <a:off x="2509200" y="2337480"/>
                <a:ext cx="5106240" cy="1116000"/>
              </a:xfrm>
              <a:prstGeom prst="rect">
                <a:avLst/>
              </a:prstGeom>
              <a:ln w="25400">
                <a:solidFill>
                  <a:srgbClr val="FF0000"/>
                </a:solidFill>
              </a:ln>
            </p:spPr>
            <p:txBody>
              <a:bodyPr/>
              <a:lstStyle/>
              <a:p>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𝑧</m:t>
                      </m:r>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m:t>
                      </m:r>
                      <m:r>
                        <a:rPr>
                          <a:latin typeface="Cambria Math" panose="02040503050406030204" pitchFamily="18" charset="0"/>
                        </a:rPr>
                        <m:t>𝐶</m:t>
                      </m:r>
                      <m:d>
                        <m:dPr>
                          <m:ctrlPr>
                            <a:rPr i="1">
                              <a:latin typeface="Cambria Math" panose="02040503050406030204" pitchFamily="18" charset="0"/>
                            </a:rPr>
                          </m:ctrlPr>
                        </m:dPr>
                        <m:e>
                          <m:sSup>
                            <m:sSupPr>
                              <m:ctrlPr>
                                <a:rPr i="1">
                                  <a:latin typeface="Cambria Math" panose="02040503050406030204" pitchFamily="18" charset="0"/>
                                </a:rPr>
                              </m:ctrlPr>
                            </m:sSupPr>
                            <m:e>
                              <m:sSub>
                                <m:sSubPr>
                                  <m:ctrlPr>
                                    <a:rPr i="1">
                                      <a:latin typeface="Cambria Math" panose="02040503050406030204" pitchFamily="18" charset="0"/>
                                    </a:rPr>
                                  </m:ctrlPr>
                                </m:sSubPr>
                                <m:e>
                                  <m:r>
                                    <a:rPr>
                                      <a:latin typeface="Cambria Math" panose="02040503050406030204" pitchFamily="18" charset="0"/>
                                    </a:rPr>
                                    <m:t>𝑃</m:t>
                                  </m:r>
                                </m:e>
                                <m:sub>
                                  <m:r>
                                    <a:rPr>
                                      <a:latin typeface="Cambria Math" panose="02040503050406030204" pitchFamily="18" charset="0"/>
                                    </a:rPr>
                                    <m:t>𝑟</m:t>
                                  </m:r>
                                </m:sub>
                              </m:sSub>
                            </m:e>
                            <m:sup>
                              <m:r>
                                <a:rPr>
                                  <a:latin typeface="Cambria Math" panose="02040503050406030204" pitchFamily="18" charset="0"/>
                                </a:rPr>
                                <m:t>𝑜𝑏𝑠</m:t>
                              </m:r>
                            </m:sup>
                          </m:sSup>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𝑃</m:t>
                              </m:r>
                            </m:e>
                            <m:sub>
                              <m:r>
                                <a:rPr>
                                  <a:latin typeface="Cambria Math" panose="02040503050406030204" pitchFamily="18" charset="0"/>
                                </a:rPr>
                                <m:t>𝑛</m:t>
                              </m:r>
                            </m:sub>
                          </m:sSub>
                        </m:e>
                      </m:d>
                      <m:f>
                        <m:fPr>
                          <m:ctrlPr>
                            <a:rPr i="1">
                              <a:latin typeface="Cambria Math" panose="02040503050406030204" pitchFamily="18" charset="0"/>
                            </a:rPr>
                          </m:ctrlPr>
                        </m:fPr>
                        <m:num>
                          <m:sSup>
                            <m:sSupPr>
                              <m:ctrlPr>
                                <a:rPr i="1">
                                  <a:latin typeface="Cambria Math" panose="02040503050406030204" pitchFamily="18" charset="0"/>
                                </a:rPr>
                              </m:ctrlPr>
                            </m:sSupPr>
                            <m:e>
                              <m:sSub>
                                <m:sSubPr>
                                  <m:ctrlPr>
                                    <a:rPr i="1">
                                      <a:latin typeface="Cambria Math" panose="02040503050406030204" pitchFamily="18" charset="0"/>
                                    </a:rPr>
                                  </m:ctrlPr>
                                </m:sSubPr>
                                <m:e>
                                  <m:r>
                                    <a:rPr>
                                      <a:latin typeface="Cambria Math" panose="02040503050406030204" pitchFamily="18" charset="0"/>
                                    </a:rPr>
                                    <m:t>𝐿</m:t>
                                  </m:r>
                                </m:e>
                                <m:sub>
                                  <m:r>
                                    <a:rPr>
                                      <a:latin typeface="Cambria Math" panose="02040503050406030204" pitchFamily="18" charset="0"/>
                                    </a:rPr>
                                    <m:t>𝑎𝑡𝑚</m:t>
                                  </m:r>
                                </m:sub>
                              </m:sSub>
                            </m:e>
                            <m:sup>
                              <m:r>
                                <a:rPr>
                                  <a:latin typeface="Cambria Math" panose="02040503050406030204" pitchFamily="18" charset="0"/>
                                </a:rPr>
                                <m:t>2</m:t>
                              </m:r>
                            </m:sup>
                          </m:sSup>
                          <m:d>
                            <m:dPr>
                              <m:ctrlPr>
                                <a:rPr i="1">
                                  <a:latin typeface="Cambria Math" panose="02040503050406030204" pitchFamily="18" charset="0"/>
                                </a:rPr>
                              </m:ctrlPr>
                            </m:dPr>
                            <m:e>
                              <m:r>
                                <a:rPr>
                                  <a:latin typeface="Cambria Math" panose="02040503050406030204" pitchFamily="18" charset="0"/>
                                </a:rPr>
                                <m:t>𝑟</m:t>
                              </m:r>
                            </m:e>
                          </m:d>
                        </m:num>
                        <m:den>
                          <m:sSup>
                            <m:sSupPr>
                              <m:ctrlPr>
                                <a:rPr i="1">
                                  <a:latin typeface="Cambria Math" panose="02040503050406030204" pitchFamily="18" charset="0"/>
                                </a:rPr>
                              </m:ctrlPr>
                            </m:sSupPr>
                            <m:e>
                              <m:d>
                                <m:dPr>
                                  <m:begChr m:val="|"/>
                                  <m:endChr m:val="|"/>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𝐾</m:t>
                                      </m:r>
                                    </m:e>
                                    <m:sub>
                                      <m:r>
                                        <a:rPr>
                                          <a:latin typeface="Cambria Math" panose="02040503050406030204" pitchFamily="18" charset="0"/>
                                        </a:rPr>
                                        <m:t>𝑤</m:t>
                                      </m:r>
                                    </m:sub>
                                  </m:sSub>
                                </m:e>
                              </m:d>
                            </m:e>
                            <m:sup>
                              <m:r>
                                <a:rPr>
                                  <a:latin typeface="Cambria Math" panose="02040503050406030204" pitchFamily="18" charset="0"/>
                                </a:rPr>
                                <m:t>2</m:t>
                              </m:r>
                            </m:sup>
                          </m:sSup>
                        </m:den>
                      </m:f>
                      <m:sSup>
                        <m:sSupPr>
                          <m:ctrlPr>
                            <a:rPr i="1">
                              <a:latin typeface="Cambria Math" panose="02040503050406030204" pitchFamily="18" charset="0"/>
                            </a:rPr>
                          </m:ctrlPr>
                        </m:sSupPr>
                        <m:e>
                          <m:r>
                            <a:rPr>
                              <a:latin typeface="Cambria Math" panose="02040503050406030204" pitchFamily="18" charset="0"/>
                            </a:rPr>
                            <m:t>𝑟</m:t>
                          </m:r>
                        </m:e>
                        <m:sup>
                          <m:r>
                            <a:rPr>
                              <a:latin typeface="Cambria Math" panose="02040503050406030204" pitchFamily="18" charset="0"/>
                            </a:rPr>
                            <m:t>2</m:t>
                          </m:r>
                        </m:sup>
                      </m:sSup>
                    </m:oMath>
                  </m:oMathPara>
                </a14:m>
                <a:endParaRPr dirty="0"/>
              </a:p>
            </p:txBody>
          </p:sp>
        </mc:Choice>
        <mc:Fallback>
          <p:sp>
            <p:nvSpPr>
              <p:cNvPr id="311" name="ZoneTexte 310"/>
              <p:cNvSpPr txBox="1">
                <a:spLocks noRot="1" noChangeAspect="1" noMove="1" noResize="1" noEditPoints="1" noAdjustHandles="1" noChangeArrowheads="1" noChangeShapeType="1" noTextEdit="1"/>
              </p:cNvSpPr>
              <p:nvPr/>
            </p:nvSpPr>
            <p:spPr>
              <a:xfrm>
                <a:off x="2509200" y="2337480"/>
                <a:ext cx="5106240" cy="1116000"/>
              </a:xfrm>
              <a:prstGeom prst="rect">
                <a:avLst/>
              </a:prstGeom>
              <a:blipFill>
                <a:blip r:embed="rId8"/>
                <a:stretch>
                  <a:fillRect/>
                </a:stretch>
              </a:blipFill>
              <a:ln w="25400">
                <a:solidFill>
                  <a:srgbClr val="FF0000"/>
                </a:solidFill>
              </a:ln>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312" name="ZoneTexte 311"/>
              <p:cNvSpPr txBox="1"/>
              <p:nvPr/>
            </p:nvSpPr>
            <p:spPr>
              <a:xfrm>
                <a:off x="2509200" y="1289880"/>
                <a:ext cx="2349360" cy="351360"/>
              </a:xfrm>
              <a:prstGeom prst="rect">
                <a:avLst/>
              </a:prstGeom>
            </p:spPr>
            <p:txBody>
              <a:bodyPr/>
              <a:lstStyle/>
              <a:p>
                <a14:m>
                  <m:oMathPara xmlns:m="http://schemas.openxmlformats.org/officeDocument/2006/math">
                    <m:oMathParaPr>
                      <m:jc m:val="centerGroup"/>
                    </m:oMathParaPr>
                    <m:oMath xmlns:m="http://schemas.openxmlformats.org/officeDocument/2006/math">
                      <m:sSup>
                        <m:sSupPr>
                          <m:ctrlPr>
                            <a:rPr>
                              <a:latin typeface="Cambria Math" panose="02040503050406030204" pitchFamily="18" charset="0"/>
                            </a:rPr>
                          </m:ctrlPr>
                        </m:sSupPr>
                        <m:e>
                          <m:sSub>
                            <m:sSubPr>
                              <m:ctrlPr>
                                <a:rPr>
                                  <a:latin typeface="Cambria Math" panose="02040503050406030204" pitchFamily="18" charset="0"/>
                                </a:rPr>
                              </m:ctrlPr>
                            </m:sSubPr>
                            <m:e>
                              <m:r>
                                <a:rPr>
                                  <a:latin typeface="Cambria Math" panose="02040503050406030204" pitchFamily="18" charset="0"/>
                                </a:rPr>
                                <m:t>𝑃</m:t>
                              </m:r>
                            </m:e>
                            <m:sub>
                              <m:r>
                                <a:rPr>
                                  <a:latin typeface="Cambria Math" panose="02040503050406030204" pitchFamily="18" charset="0"/>
                                </a:rPr>
                                <m:t>𝑟</m:t>
                              </m:r>
                            </m:sub>
                          </m:sSub>
                        </m:e>
                        <m:sup>
                          <m:r>
                            <a:rPr>
                              <a:latin typeface="Cambria Math" panose="02040503050406030204" pitchFamily="18" charset="0"/>
                            </a:rPr>
                            <m:t>𝑜𝑏𝑠</m:t>
                          </m:r>
                        </m:sup>
                      </m:sSup>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𝑃</m:t>
                          </m:r>
                        </m:e>
                        <m:sub>
                          <m:r>
                            <a:rPr>
                              <a:latin typeface="Cambria Math" panose="02040503050406030204" pitchFamily="18" charset="0"/>
                            </a:rPr>
                            <m:t>𝑟</m:t>
                          </m:r>
                        </m:sub>
                      </m:sSub>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𝑃</m:t>
                          </m:r>
                        </m:e>
                        <m:sub>
                          <m:r>
                            <a:rPr>
                              <a:latin typeface="Cambria Math" panose="02040503050406030204" pitchFamily="18" charset="0"/>
                            </a:rPr>
                            <m:t>𝑛</m:t>
                          </m:r>
                        </m:sub>
                      </m:sSub>
                    </m:oMath>
                  </m:oMathPara>
                </a14:m>
                <a:endParaRPr dirty="0"/>
              </a:p>
            </p:txBody>
          </p:sp>
        </mc:Choice>
        <mc:Fallback>
          <p:sp>
            <p:nvSpPr>
              <p:cNvPr id="312" name="ZoneTexte 311"/>
              <p:cNvSpPr txBox="1">
                <a:spLocks noRot="1" noChangeAspect="1" noMove="1" noResize="1" noEditPoints="1" noAdjustHandles="1" noChangeArrowheads="1" noChangeShapeType="1" noTextEdit="1"/>
              </p:cNvSpPr>
              <p:nvPr/>
            </p:nvSpPr>
            <p:spPr>
              <a:xfrm>
                <a:off x="2509200" y="1289880"/>
                <a:ext cx="2349360" cy="351360"/>
              </a:xfrm>
              <a:prstGeom prst="rect">
                <a:avLst/>
              </a:prstGeom>
              <a:blipFill>
                <a:blip r:embed="rId9"/>
                <a:stretch>
                  <a:fillRect b="-10526"/>
                </a:stretch>
              </a:blipFill>
            </p:spPr>
            <p:txBody>
              <a:bodyPr/>
              <a:lstStyle/>
              <a:p>
                <a:r>
                  <a:rPr lang="fr-FR">
                    <a:noFill/>
                  </a:rPr>
                  <a:t> </a:t>
                </a:r>
              </a:p>
            </p:txBody>
          </p:sp>
        </mc:Fallback>
      </mc:AlternateContent>
      <p:sp>
        <p:nvSpPr>
          <p:cNvPr id="3" name="PlaceHolder 2"/>
          <p:cNvSpPr>
            <a:spLocks noGrp="1"/>
          </p:cNvSpPr>
          <p:nvPr>
            <p:ph type="ftr" idx="3"/>
          </p:nvPr>
        </p:nvSpPr>
        <p:spPr/>
        <p:txBody>
          <a:bodyPr/>
          <a:lstStyle/>
          <a:p>
            <a:r>
              <a:t>Pyrad course: Introduction to weather radar</a:t>
            </a:r>
          </a:p>
        </p:txBody>
      </p:sp>
      <p:sp>
        <p:nvSpPr>
          <p:cNvPr id="4" name="PlaceHolder 3"/>
          <p:cNvSpPr>
            <a:spLocks noGrp="1"/>
          </p:cNvSpPr>
          <p:nvPr>
            <p:ph type="sldNum" idx="4"/>
          </p:nvPr>
        </p:nvSpPr>
        <p:spPr/>
        <p:txBody>
          <a:bodyPr/>
          <a:lstStyle/>
          <a:p>
            <a:fld id="{C0BF89B0-99B3-4A57-A54E-5BAC72BFFC10}" type="slidenum">
              <a:t>20</a:t>
            </a:fld>
            <a:endParaRPr/>
          </a:p>
        </p:txBody>
      </p:sp>
      <p:sp>
        <p:nvSpPr>
          <p:cNvPr id="5" name="PlaceHolder 4"/>
          <p:cNvSpPr>
            <a:spLocks noGrp="1"/>
          </p:cNvSpPr>
          <p:nvPr>
            <p:ph type="dt" idx="5"/>
          </p:nvPr>
        </p:nvSpPr>
        <p:spPr/>
        <p:txBody>
          <a:bodyPr/>
          <a:lstStyle/>
          <a:p>
            <a:fld id="{3AB0DB26-3B66-4162-BFFA-1269EBF61E29}" type="datetime1">
              <a:rPr lang="ca-ES"/>
              <a:t>16/8/2023</a:t>
            </a:fld>
            <a:endParaRPr lang="ca-E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Relationship reflectivity - rainfall rate</a:t>
            </a:r>
            <a:endParaRPr lang="fr-FR" sz="2400" b="1" strike="noStrike" spc="-1">
              <a:solidFill>
                <a:srgbClr val="000000"/>
              </a:solidFill>
              <a:latin typeface="Arial"/>
            </a:endParaRPr>
          </a:p>
        </p:txBody>
      </p:sp>
      <mc:AlternateContent xmlns:mc="http://schemas.openxmlformats.org/markup-compatibility/2006" xmlns:a14="http://schemas.microsoft.com/office/drawing/2010/main">
        <mc:Choice Requires="a14">
          <p:sp>
            <p:nvSpPr>
              <p:cNvPr id="314" name="ZoneTexte 313"/>
              <p:cNvSpPr txBox="1"/>
              <p:nvPr/>
            </p:nvSpPr>
            <p:spPr>
              <a:xfrm>
                <a:off x="565560" y="1365480"/>
                <a:ext cx="6508800" cy="69156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𝑧</m:t>
                      </m:r>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m:t>
                      </m:r>
                      <m:nary>
                        <m:naryPr>
                          <m:ctrlPr>
                            <a:rPr i="1">
                              <a:latin typeface="Cambria Math" panose="02040503050406030204" pitchFamily="18" charset="0"/>
                            </a:rPr>
                          </m:ctrlPr>
                        </m:naryPr>
                        <m:sub>
                          <m:r>
                            <a:rPr>
                              <a:latin typeface="Cambria Math" panose="02040503050406030204" pitchFamily="18" charset="0"/>
                            </a:rPr>
                            <m:t>0</m:t>
                          </m:r>
                        </m:sub>
                        <m:sup>
                          <m:r>
                            <a:rPr>
                              <a:latin typeface="Cambria Math" panose="02040503050406030204" pitchFamily="18" charset="0"/>
                            </a:rPr>
                            <m:t>∞</m:t>
                          </m:r>
                        </m:sup>
                        <m:e>
                          <m:r>
                            <a:rPr>
                              <a:latin typeface="Cambria Math" panose="02040503050406030204" pitchFamily="18" charset="0"/>
                            </a:rPr>
                            <m:t>𝑁</m:t>
                          </m:r>
                          <m:d>
                            <m:dPr>
                              <m:ctrlPr>
                                <a:rPr i="1">
                                  <a:latin typeface="Cambria Math" panose="02040503050406030204" pitchFamily="18" charset="0"/>
                                </a:rPr>
                              </m:ctrlPr>
                            </m:dPr>
                            <m:e>
                              <m:r>
                                <a:rPr>
                                  <a:latin typeface="Cambria Math" panose="02040503050406030204" pitchFamily="18" charset="0"/>
                                </a:rPr>
                                <m:t>𝐷</m:t>
                              </m:r>
                              <m:r>
                                <a:rPr>
                                  <a:latin typeface="Cambria Math" panose="02040503050406030204" pitchFamily="18" charset="0"/>
                                </a:rPr>
                                <m:t>,</m:t>
                              </m:r>
                              <m:r>
                                <a:rPr>
                                  <a:latin typeface="Cambria Math" panose="02040503050406030204" pitchFamily="18" charset="0"/>
                                </a:rPr>
                                <m:t>𝑟</m:t>
                              </m:r>
                            </m:e>
                          </m:d>
                          <m:sSup>
                            <m:sSupPr>
                              <m:ctrlPr>
                                <a:rPr i="1">
                                  <a:latin typeface="Cambria Math" panose="02040503050406030204" pitchFamily="18" charset="0"/>
                                </a:rPr>
                              </m:ctrlPr>
                            </m:sSupPr>
                            <m:e>
                              <m:r>
                                <a:rPr>
                                  <a:latin typeface="Cambria Math" panose="02040503050406030204" pitchFamily="18" charset="0"/>
                                </a:rPr>
                                <m:t>𝐷</m:t>
                              </m:r>
                            </m:e>
                            <m:sup>
                              <m:r>
                                <a:rPr>
                                  <a:latin typeface="Cambria Math" panose="02040503050406030204" pitchFamily="18" charset="0"/>
                                </a:rPr>
                                <m:t>6</m:t>
                              </m:r>
                            </m:sup>
                          </m:sSup>
                          <m:r>
                            <a:rPr>
                              <a:latin typeface="Cambria Math" panose="02040503050406030204" pitchFamily="18" charset="0"/>
                            </a:rPr>
                            <m:t>𝑑𝐷</m:t>
                          </m:r>
                        </m:e>
                      </m:nary>
                      <m:r>
                        <a:rPr>
                          <a:latin typeface="Cambria Math" panose="02040503050406030204" pitchFamily="18" charset="0"/>
                        </a:rPr>
                        <m:t>=</m:t>
                      </m:r>
                      <m:r>
                        <a:rPr>
                          <a:latin typeface="Cambria Math" panose="02040503050406030204" pitchFamily="18" charset="0"/>
                        </a:rPr>
                        <m:t>𝑎</m:t>
                      </m:r>
                      <m:sSup>
                        <m:sSupPr>
                          <m:ctrlPr>
                            <a:rPr i="1">
                              <a:latin typeface="Cambria Math" panose="02040503050406030204" pitchFamily="18" charset="0"/>
                            </a:rPr>
                          </m:ctrlPr>
                        </m:sSupPr>
                        <m:e>
                          <m:d>
                            <m:dPr>
                              <m:ctrlPr>
                                <a:rPr i="1">
                                  <a:latin typeface="Cambria Math" panose="02040503050406030204" pitchFamily="18" charset="0"/>
                                </a:rPr>
                              </m:ctrlPr>
                            </m:dPr>
                            <m:e>
                              <m:nary>
                                <m:naryPr>
                                  <m:ctrlPr>
                                    <a:rPr i="1">
                                      <a:latin typeface="Cambria Math" panose="02040503050406030204" pitchFamily="18" charset="0"/>
                                    </a:rPr>
                                  </m:ctrlPr>
                                </m:naryPr>
                                <m:sub>
                                  <m:r>
                                    <a:rPr>
                                      <a:latin typeface="Cambria Math" panose="02040503050406030204" pitchFamily="18" charset="0"/>
                                    </a:rPr>
                                    <m:t>0</m:t>
                                  </m:r>
                                </m:sub>
                                <m:sup>
                                  <m:r>
                                    <a:rPr>
                                      <a:latin typeface="Cambria Math" panose="02040503050406030204" pitchFamily="18" charset="0"/>
                                    </a:rPr>
                                    <m:t>∞</m:t>
                                  </m:r>
                                </m:sup>
                                <m:e>
                                  <m:r>
                                    <a:rPr>
                                      <a:latin typeface="Cambria Math" panose="02040503050406030204" pitchFamily="18" charset="0"/>
                                    </a:rPr>
                                    <m:t>𝑁</m:t>
                                  </m:r>
                                  <m:d>
                                    <m:dPr>
                                      <m:ctrlPr>
                                        <a:rPr i="1">
                                          <a:latin typeface="Cambria Math" panose="02040503050406030204" pitchFamily="18" charset="0"/>
                                        </a:rPr>
                                      </m:ctrlPr>
                                    </m:dPr>
                                    <m:e>
                                      <m:r>
                                        <a:rPr>
                                          <a:latin typeface="Cambria Math" panose="02040503050406030204" pitchFamily="18" charset="0"/>
                                        </a:rPr>
                                        <m:t>𝐷</m:t>
                                      </m:r>
                                      <m:r>
                                        <a:rPr>
                                          <a:latin typeface="Cambria Math" panose="02040503050406030204" pitchFamily="18" charset="0"/>
                                        </a:rPr>
                                        <m:t>,</m:t>
                                      </m:r>
                                      <m:r>
                                        <a:rPr>
                                          <a:latin typeface="Cambria Math" panose="02040503050406030204" pitchFamily="18" charset="0"/>
                                        </a:rPr>
                                        <m:t>𝑟</m:t>
                                      </m:r>
                                    </m:e>
                                  </m:d>
                                  <m:sSub>
                                    <m:sSubPr>
                                      <m:ctrlPr>
                                        <a:rPr i="1">
                                          <a:latin typeface="Cambria Math" panose="02040503050406030204" pitchFamily="18" charset="0"/>
                                        </a:rPr>
                                      </m:ctrlPr>
                                    </m:sSubPr>
                                    <m:e>
                                      <m:r>
                                        <a:rPr>
                                          <a:latin typeface="Cambria Math" panose="02040503050406030204" pitchFamily="18" charset="0"/>
                                        </a:rPr>
                                        <m:t>𝑉</m:t>
                                      </m:r>
                                    </m:e>
                                    <m:sub>
                                      <m:r>
                                        <a:rPr>
                                          <a:latin typeface="Cambria Math" panose="02040503050406030204" pitchFamily="18" charset="0"/>
                                        </a:rPr>
                                        <m:t>𝑑</m:t>
                                      </m:r>
                                    </m:sub>
                                  </m:sSub>
                                  <m:d>
                                    <m:dPr>
                                      <m:ctrlPr>
                                        <a:rPr i="1">
                                          <a:latin typeface="Cambria Math" panose="02040503050406030204" pitchFamily="18" charset="0"/>
                                        </a:rPr>
                                      </m:ctrlPr>
                                    </m:dPr>
                                    <m:e>
                                      <m:r>
                                        <a:rPr>
                                          <a:latin typeface="Cambria Math" panose="02040503050406030204" pitchFamily="18" charset="0"/>
                                        </a:rPr>
                                        <m:t>𝐷</m:t>
                                      </m:r>
                                    </m:e>
                                  </m:d>
                                  <m:sSub>
                                    <m:sSubPr>
                                      <m:ctrlPr>
                                        <a:rPr i="1">
                                          <a:latin typeface="Cambria Math" panose="02040503050406030204" pitchFamily="18" charset="0"/>
                                        </a:rPr>
                                      </m:ctrlPr>
                                    </m:sSubPr>
                                    <m:e>
                                      <m:r>
                                        <a:rPr>
                                          <a:latin typeface="Cambria Math" panose="02040503050406030204" pitchFamily="18" charset="0"/>
                                        </a:rPr>
                                        <m:t>𝑣</m:t>
                                      </m:r>
                                    </m:e>
                                    <m:sub>
                                      <m:r>
                                        <a:rPr>
                                          <a:latin typeface="Cambria Math" panose="02040503050406030204" pitchFamily="18" charset="0"/>
                                        </a:rPr>
                                        <m:t>𝑡</m:t>
                                      </m:r>
                                    </m:sub>
                                  </m:sSub>
                                  <m:d>
                                    <m:dPr>
                                      <m:ctrlPr>
                                        <a:rPr i="1">
                                          <a:latin typeface="Cambria Math" panose="02040503050406030204" pitchFamily="18" charset="0"/>
                                        </a:rPr>
                                      </m:ctrlPr>
                                    </m:dPr>
                                    <m:e>
                                      <m:r>
                                        <a:rPr>
                                          <a:latin typeface="Cambria Math" panose="02040503050406030204" pitchFamily="18" charset="0"/>
                                        </a:rPr>
                                        <m:t>𝐷</m:t>
                                      </m:r>
                                    </m:e>
                                  </m:d>
                                  <m:r>
                                    <a:rPr>
                                      <a:latin typeface="Cambria Math" panose="02040503050406030204" pitchFamily="18" charset="0"/>
                                    </a:rPr>
                                    <m:t>𝑑𝐷</m:t>
                                  </m:r>
                                </m:e>
                              </m:nary>
                            </m:e>
                          </m:d>
                        </m:e>
                        <m:sup>
                          <m:r>
                            <a:rPr>
                              <a:latin typeface="Cambria Math" panose="02040503050406030204" pitchFamily="18" charset="0"/>
                            </a:rPr>
                            <m:t>𝑏</m:t>
                          </m:r>
                        </m:sup>
                      </m:sSup>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𝑎𝑅</m:t>
                          </m:r>
                        </m:e>
                        <m:sup>
                          <m:r>
                            <a:rPr>
                              <a:latin typeface="Cambria Math" panose="02040503050406030204" pitchFamily="18" charset="0"/>
                            </a:rPr>
                            <m:t>𝑏</m:t>
                          </m:r>
                        </m:sup>
                      </m:sSup>
                    </m:oMath>
                  </m:oMathPara>
                </a14:m>
                <a:endParaRPr/>
              </a:p>
            </p:txBody>
          </p:sp>
        </mc:Choice>
        <mc:Fallback xmlns:p15="http://schemas.microsoft.com/office/powerpoint/2012/main" xmlns:p14="http://schemas.microsoft.com/office/powerpoint/2010/main" xmlns=""/>
      </mc:AlternateContent>
      <p:sp>
        <p:nvSpPr>
          <p:cNvPr id="315" name="Forme libre : forme 314"/>
          <p:cNvSpPr/>
          <p:nvPr/>
        </p:nvSpPr>
        <p:spPr>
          <a:xfrm rot="16200000">
            <a:off x="5721531" y="1677960"/>
            <a:ext cx="192600" cy="565200"/>
          </a:xfrm>
          <a:custGeom>
            <a:avLst/>
            <a:gdLst>
              <a:gd name="textAreaLeft" fmla="*/ 123120 w 192600"/>
              <a:gd name="textAreaRight" fmla="*/ 192960 w 192600"/>
              <a:gd name="textAreaTop" fmla="*/ 14400 h 565200"/>
              <a:gd name="textAreaBottom" fmla="*/ 550800 h 565200"/>
            </a:gdLst>
            <a:ahLst/>
            <a:cxnLst/>
            <a:rect l="textAreaLeft" t="textAreaTop" r="textAreaRight" b="textAreaBottom"/>
            <a:pathLst>
              <a:path w="21600" h="21600">
                <a:moveTo>
                  <a:pt x="21600" y="0"/>
                </a:moveTo>
                <a:cubicBezTo>
                  <a:pt x="16200" y="0"/>
                  <a:pt x="10800" y="900"/>
                  <a:pt x="10800" y="1800"/>
                </a:cubicBezTo>
                <a:lnTo>
                  <a:pt x="10800" y="9000"/>
                </a:lnTo>
                <a:cubicBezTo>
                  <a:pt x="10800" y="9900"/>
                  <a:pt x="5400" y="10800"/>
                  <a:pt x="0" y="10800"/>
                </a:cubicBezTo>
                <a:cubicBezTo>
                  <a:pt x="5400" y="10800"/>
                  <a:pt x="10800" y="11700"/>
                  <a:pt x="10800" y="12600"/>
                </a:cubicBezTo>
                <a:lnTo>
                  <a:pt x="10800" y="19800"/>
                </a:lnTo>
                <a:cubicBezTo>
                  <a:pt x="10800" y="20700"/>
                  <a:pt x="16200" y="21600"/>
                  <a:pt x="21600" y="21600"/>
                </a:cubicBezTo>
              </a:path>
            </a:pathLst>
          </a:custGeom>
          <a:noFill/>
          <a:ln w="36000">
            <a:solidFill>
              <a:srgbClr val="C9211E"/>
            </a:solidFill>
            <a:round/>
          </a:ln>
        </p:spPr>
        <p:style>
          <a:lnRef idx="0">
            <a:scrgbClr r="0" g="0" b="0"/>
          </a:lnRef>
          <a:fillRef idx="0">
            <a:scrgbClr r="0" g="0" b="0"/>
          </a:fillRef>
          <a:effectRef idx="0">
            <a:scrgbClr r="0" g="0" b="0"/>
          </a:effectRef>
          <a:fontRef idx="minor"/>
        </p:style>
        <p:txBody>
          <a:bodyPr lIns="108000" tIns="63000" rIns="108000" bIns="63000" anchor="ctr">
            <a:noAutofit/>
          </a:bodyPr>
          <a:lstStyle/>
          <a:p>
            <a:endParaRPr lang="en-GB" sz="1800" b="0" strike="noStrike" spc="-1">
              <a:solidFill>
                <a:srgbClr val="000000"/>
              </a:solidFill>
              <a:latin typeface="Times New Roman"/>
            </a:endParaRPr>
          </a:p>
        </p:txBody>
      </p:sp>
      <p:sp>
        <p:nvSpPr>
          <p:cNvPr id="316" name="ZoneTexte 315"/>
          <p:cNvSpPr txBox="1"/>
          <p:nvPr/>
        </p:nvSpPr>
        <p:spPr>
          <a:xfrm>
            <a:off x="5205225" y="2131920"/>
            <a:ext cx="1482480" cy="611640"/>
          </a:xfrm>
          <a:prstGeom prst="rect">
            <a:avLst/>
          </a:prstGeom>
          <a:noFill/>
          <a:ln w="0">
            <a:noFill/>
          </a:ln>
        </p:spPr>
        <p:txBody>
          <a:bodyPr lIns="90000" tIns="45000" rIns="90000" bIns="45000" anchor="t">
            <a:noAutofit/>
          </a:bodyPr>
          <a:lstStyle/>
          <a:p>
            <a:r>
              <a:rPr lang="en-GB" sz="1800" b="0" strike="noStrike" spc="-1" dirty="0">
                <a:solidFill>
                  <a:srgbClr val="000000"/>
                </a:solidFill>
                <a:latin typeface="Times New Roman"/>
              </a:rPr>
              <a:t>Empirically derived</a:t>
            </a:r>
            <a:endParaRPr lang="fr-FR" sz="1800" b="0" strike="noStrike" spc="-1" dirty="0">
              <a:solidFill>
                <a:srgbClr val="000000"/>
              </a:solidFill>
              <a:latin typeface="Times New Roman"/>
            </a:endParaRPr>
          </a:p>
        </p:txBody>
      </p:sp>
      <p:sp>
        <p:nvSpPr>
          <p:cNvPr id="317" name="Forme libre : forme 316"/>
          <p:cNvSpPr/>
          <p:nvPr/>
        </p:nvSpPr>
        <p:spPr>
          <a:xfrm rot="16200000">
            <a:off x="4475931" y="1559225"/>
            <a:ext cx="192600" cy="855720"/>
          </a:xfrm>
          <a:custGeom>
            <a:avLst/>
            <a:gdLst>
              <a:gd name="textAreaLeft" fmla="*/ 123120 w 192600"/>
              <a:gd name="textAreaRight" fmla="*/ 192960 w 192600"/>
              <a:gd name="textAreaTop" fmla="*/ 22320 h 855720"/>
              <a:gd name="textAreaBottom" fmla="*/ 833400 h 855720"/>
            </a:gdLst>
            <a:ahLst/>
            <a:cxnLst/>
            <a:rect l="textAreaLeft" t="textAreaTop" r="textAreaRight" b="textAreaBottom"/>
            <a:pathLst>
              <a:path w="21600" h="21600">
                <a:moveTo>
                  <a:pt x="21600" y="0"/>
                </a:moveTo>
                <a:cubicBezTo>
                  <a:pt x="16200" y="0"/>
                  <a:pt x="10800" y="900"/>
                  <a:pt x="10800" y="1800"/>
                </a:cubicBezTo>
                <a:lnTo>
                  <a:pt x="10800" y="9000"/>
                </a:lnTo>
                <a:cubicBezTo>
                  <a:pt x="10800" y="9900"/>
                  <a:pt x="5400" y="10800"/>
                  <a:pt x="0" y="10800"/>
                </a:cubicBezTo>
                <a:cubicBezTo>
                  <a:pt x="5400" y="10800"/>
                  <a:pt x="10800" y="11700"/>
                  <a:pt x="10800" y="12600"/>
                </a:cubicBezTo>
                <a:lnTo>
                  <a:pt x="10800" y="19800"/>
                </a:lnTo>
                <a:cubicBezTo>
                  <a:pt x="10800" y="20700"/>
                  <a:pt x="16200" y="21600"/>
                  <a:pt x="21600" y="21600"/>
                </a:cubicBezTo>
              </a:path>
            </a:pathLst>
          </a:custGeom>
          <a:noFill/>
          <a:ln w="36000">
            <a:solidFill>
              <a:srgbClr val="C9211E"/>
            </a:solidFill>
            <a:round/>
          </a:ln>
        </p:spPr>
        <p:style>
          <a:lnRef idx="0">
            <a:scrgbClr r="0" g="0" b="0"/>
          </a:lnRef>
          <a:fillRef idx="0">
            <a:scrgbClr r="0" g="0" b="0"/>
          </a:fillRef>
          <a:effectRef idx="0">
            <a:scrgbClr r="0" g="0" b="0"/>
          </a:effectRef>
          <a:fontRef idx="minor"/>
        </p:style>
        <p:txBody>
          <a:bodyPr lIns="108000" tIns="63000" rIns="108000" bIns="63000" anchor="ctr">
            <a:noAutofit/>
          </a:bodyPr>
          <a:lstStyle/>
          <a:p>
            <a:endParaRPr lang="en-GB" sz="1800" b="0" strike="noStrike" spc="-1">
              <a:solidFill>
                <a:srgbClr val="000000"/>
              </a:solidFill>
              <a:latin typeface="Times New Roman"/>
            </a:endParaRPr>
          </a:p>
        </p:txBody>
      </p:sp>
      <p:sp>
        <p:nvSpPr>
          <p:cNvPr id="318" name="ZoneTexte 317"/>
          <p:cNvSpPr txBox="1"/>
          <p:nvPr/>
        </p:nvSpPr>
        <p:spPr>
          <a:xfrm>
            <a:off x="3611571" y="2096280"/>
            <a:ext cx="1482480" cy="611640"/>
          </a:xfrm>
          <a:prstGeom prst="rect">
            <a:avLst/>
          </a:prstGeom>
          <a:noFill/>
          <a:ln w="0">
            <a:noFill/>
          </a:ln>
        </p:spPr>
        <p:txBody>
          <a:bodyPr lIns="90000" tIns="45000" rIns="90000" bIns="45000" anchor="t">
            <a:noAutofit/>
          </a:bodyPr>
          <a:lstStyle/>
          <a:p>
            <a:r>
              <a:rPr lang="en-GB" sz="1800" b="0" strike="noStrike" spc="-1" dirty="0">
                <a:solidFill>
                  <a:srgbClr val="000000"/>
                </a:solidFill>
                <a:latin typeface="Times New Roman"/>
              </a:rPr>
              <a:t>Depends on type of </a:t>
            </a:r>
            <a:r>
              <a:rPr lang="en-GB" sz="1800" b="0" strike="noStrike" spc="-1" dirty="0" err="1">
                <a:solidFill>
                  <a:srgbClr val="000000"/>
                </a:solidFill>
                <a:latin typeface="Times New Roman"/>
              </a:rPr>
              <a:t>precip</a:t>
            </a:r>
            <a:endParaRPr lang="fr-FR" sz="1800" b="0" strike="noStrike" spc="-1" dirty="0">
              <a:solidFill>
                <a:srgbClr val="000000"/>
              </a:solidFill>
              <a:latin typeface="Times New Roman"/>
            </a:endParaRPr>
          </a:p>
        </p:txBody>
      </p:sp>
      <p:sp>
        <p:nvSpPr>
          <p:cNvPr id="319" name="ZoneTexte 318"/>
          <p:cNvSpPr txBox="1"/>
          <p:nvPr/>
        </p:nvSpPr>
        <p:spPr>
          <a:xfrm>
            <a:off x="502560" y="3092400"/>
            <a:ext cx="9817920" cy="1897560"/>
          </a:xfrm>
          <a:prstGeom prst="rect">
            <a:avLst/>
          </a:prstGeom>
          <a:noFill/>
          <a:ln w="0">
            <a:noFill/>
          </a:ln>
        </p:spPr>
        <p:txBody>
          <a:bodyPr lIns="90000" tIns="45000" rIns="90000" bIns="45000" anchor="t">
            <a:noAutofit/>
          </a:bodyPr>
          <a:lstStyle/>
          <a:p>
            <a:r>
              <a:rPr lang="en-GB" sz="2200" b="0" strike="noStrike" spc="-1">
                <a:solidFill>
                  <a:srgbClr val="000000"/>
                </a:solidFill>
                <a:latin typeface="Arial"/>
              </a:rPr>
              <a:t>Parameters a and b depend on knowledge of Particle Size Distribution PSD N(D, r)</a:t>
            </a:r>
            <a:endParaRPr lang="fr-FR" sz="2200" b="0" strike="noStrike" spc="-1">
              <a:solidFill>
                <a:srgbClr val="000000"/>
              </a:solidFill>
              <a:latin typeface="Times New Roman"/>
            </a:endParaRPr>
          </a:p>
          <a:p>
            <a:r>
              <a:rPr lang="en-GB" sz="2200" b="0" strike="noStrike" spc="-1">
                <a:solidFill>
                  <a:srgbClr val="000000"/>
                </a:solidFill>
                <a:latin typeface="Arial"/>
              </a:rPr>
              <a:t>Most likely a and b can be derived statistically using long-term observations</a:t>
            </a:r>
            <a:endParaRPr lang="fr-FR" sz="2200" b="0" strike="noStrike" spc="-1">
              <a:solidFill>
                <a:srgbClr val="000000"/>
              </a:solidFill>
              <a:latin typeface="Times New Roman"/>
            </a:endParaRPr>
          </a:p>
          <a:p>
            <a:r>
              <a:rPr lang="en-GB" sz="2200" b="0" strike="noStrike" spc="-1">
                <a:solidFill>
                  <a:srgbClr val="000000"/>
                </a:solidFill>
                <a:latin typeface="Arial"/>
              </a:rPr>
              <a:t>However, </a:t>
            </a:r>
            <a:r>
              <a:rPr lang="en-GB" sz="2200" b="0" strike="noStrike" spc="-1">
                <a:solidFill>
                  <a:srgbClr val="C9211E"/>
                </a:solidFill>
                <a:latin typeface="Arial"/>
              </a:rPr>
              <a:t>individual precipitation events may deviate significantly from the average relationship</a:t>
            </a:r>
            <a:endParaRPr lang="fr-FR" sz="2200" b="0" strike="noStrike" spc="-1">
              <a:solidFill>
                <a:srgbClr val="000000"/>
              </a:solidFill>
              <a:latin typeface="Times New Roman"/>
            </a:endParaRPr>
          </a:p>
        </p:txBody>
      </p:sp>
      <p:sp>
        <p:nvSpPr>
          <p:cNvPr id="320" name="ZoneTexte 319"/>
          <p:cNvSpPr txBox="1"/>
          <p:nvPr/>
        </p:nvSpPr>
        <p:spPr>
          <a:xfrm>
            <a:off x="492480" y="5468760"/>
            <a:ext cx="9684000" cy="1272600"/>
          </a:xfrm>
          <a:prstGeom prst="rect">
            <a:avLst/>
          </a:prstGeom>
          <a:noFill/>
          <a:ln w="0">
            <a:noFill/>
          </a:ln>
        </p:spPr>
        <p:txBody>
          <a:bodyPr lIns="90000" tIns="45000" rIns="90000" bIns="45000" anchor="t">
            <a:noAutofit/>
          </a:bodyPr>
          <a:lstStyle/>
          <a:p>
            <a:r>
              <a:rPr lang="en-GB" sz="2200" b="0" strike="noStrike" spc="-1">
                <a:solidFill>
                  <a:srgbClr val="000000"/>
                </a:solidFill>
                <a:latin typeface="Arial"/>
              </a:rPr>
              <a:t>Use of auxiliary information to better characterize the PSD</a:t>
            </a:r>
            <a:endParaRPr lang="fr-FR" sz="2200" b="0" strike="noStrike" spc="-1">
              <a:solidFill>
                <a:srgbClr val="000000"/>
              </a:solidFill>
              <a:latin typeface="Times New Roman"/>
            </a:endParaRPr>
          </a:p>
        </p:txBody>
      </p:sp>
      <p:sp>
        <p:nvSpPr>
          <p:cNvPr id="321" name="Flèche : bas 320"/>
          <p:cNvSpPr/>
          <p:nvPr/>
        </p:nvSpPr>
        <p:spPr>
          <a:xfrm>
            <a:off x="4145040" y="4671720"/>
            <a:ext cx="816480" cy="725040"/>
          </a:xfrm>
          <a:prstGeom prst="downArrow">
            <a:avLst>
              <a:gd name="adj1" fmla="val 50000"/>
              <a:gd name="adj2" fmla="val 25000"/>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1800" b="0" strike="noStrike" spc="-1">
              <a:solidFill>
                <a:srgbClr val="000000"/>
              </a:solidFill>
              <a:latin typeface="Times New Roman"/>
            </a:endParaRPr>
          </a:p>
        </p:txBody>
      </p:sp>
      <p:sp>
        <p:nvSpPr>
          <p:cNvPr id="3" name="PlaceHolder 2"/>
          <p:cNvSpPr>
            <a:spLocks noGrp="1"/>
          </p:cNvSpPr>
          <p:nvPr>
            <p:ph type="ftr" idx="3"/>
          </p:nvPr>
        </p:nvSpPr>
        <p:spPr/>
        <p:txBody>
          <a:bodyPr/>
          <a:lstStyle/>
          <a:p>
            <a:r>
              <a:t>Pyrad course: Introduction to weather radar</a:t>
            </a:r>
          </a:p>
        </p:txBody>
      </p:sp>
      <p:sp>
        <p:nvSpPr>
          <p:cNvPr id="4" name="PlaceHolder 3"/>
          <p:cNvSpPr>
            <a:spLocks noGrp="1"/>
          </p:cNvSpPr>
          <p:nvPr>
            <p:ph type="sldNum" idx="4"/>
          </p:nvPr>
        </p:nvSpPr>
        <p:spPr/>
        <p:txBody>
          <a:bodyPr/>
          <a:lstStyle/>
          <a:p>
            <a:fld id="{750B3C41-6DFE-4783-8C3B-E832BABB186B}" type="slidenum">
              <a:t>21</a:t>
            </a:fld>
            <a:endParaRPr/>
          </a:p>
        </p:txBody>
      </p:sp>
      <p:sp>
        <p:nvSpPr>
          <p:cNvPr id="5" name="PlaceHolder 4"/>
          <p:cNvSpPr>
            <a:spLocks noGrp="1"/>
          </p:cNvSpPr>
          <p:nvPr>
            <p:ph type="dt" idx="5"/>
          </p:nvPr>
        </p:nvSpPr>
        <p:spPr/>
        <p:txBody>
          <a:bodyPr/>
          <a:lstStyle/>
          <a:p>
            <a:fld id="{67C3EB45-92AD-4E78-9992-55FEC92D57E9}" type="datetime1">
              <a:rPr lang="ca-ES"/>
              <a:t>16/8/2023</a:t>
            </a:fld>
            <a:endParaRPr lang="ca-E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PlaceHolder 1"/>
          <p:cNvSpPr>
            <a:spLocks noGrp="1"/>
          </p:cNvSpPr>
          <p:nvPr>
            <p:ph type="subTitle"/>
          </p:nvPr>
        </p:nvSpPr>
        <p:spPr>
          <a:xfrm>
            <a:off x="328320" y="1962720"/>
            <a:ext cx="8448120" cy="2854800"/>
          </a:xfrm>
          <a:prstGeom prst="rect">
            <a:avLst/>
          </a:prstGeom>
          <a:noFill/>
          <a:ln w="0">
            <a:noFill/>
          </a:ln>
        </p:spPr>
        <p:txBody>
          <a:bodyPr lIns="0" tIns="0" rIns="0" bIns="0" anchor="ctr">
            <a:noAutofit/>
          </a:bodyPr>
          <a:lstStyle/>
          <a:p>
            <a:r>
              <a:rPr lang="en-GB" sz="3200" b="1" strike="noStrike" spc="-1">
                <a:solidFill>
                  <a:srgbClr val="5770BE"/>
                </a:solidFill>
                <a:latin typeface="Arial"/>
              </a:rPr>
              <a:t>4. Polarimetry</a:t>
            </a:r>
            <a:endParaRPr lang="fr-FR" sz="3200" b="0" strike="noStrike" spc="-1">
              <a:solidFill>
                <a:srgbClr val="000000"/>
              </a:solidFill>
              <a:latin typeface="Arial"/>
            </a:endParaRPr>
          </a:p>
        </p:txBody>
      </p:sp>
      <p:sp>
        <p:nvSpPr>
          <p:cNvPr id="3" name="PlaceHolder 2"/>
          <p:cNvSpPr>
            <a:spLocks noGrp="1"/>
          </p:cNvSpPr>
          <p:nvPr>
            <p:ph type="ftr" idx="3"/>
          </p:nvPr>
        </p:nvSpPr>
        <p:spPr/>
        <p:txBody>
          <a:bodyPr/>
          <a:lstStyle/>
          <a:p>
            <a:r>
              <a:t>Pyrad course: Introduction to weather radar</a:t>
            </a:r>
          </a:p>
        </p:txBody>
      </p:sp>
      <p:sp>
        <p:nvSpPr>
          <p:cNvPr id="4" name="PlaceHolder 3"/>
          <p:cNvSpPr>
            <a:spLocks noGrp="1"/>
          </p:cNvSpPr>
          <p:nvPr>
            <p:ph type="sldNum" idx="4"/>
          </p:nvPr>
        </p:nvSpPr>
        <p:spPr/>
        <p:txBody>
          <a:bodyPr/>
          <a:lstStyle/>
          <a:p>
            <a:fld id="{9980DED7-0F19-4A48-8F4E-10C80FC4BC50}" type="slidenum">
              <a:t>22</a:t>
            </a:fld>
            <a:endParaRPr/>
          </a:p>
        </p:txBody>
      </p:sp>
      <p:sp>
        <p:nvSpPr>
          <p:cNvPr id="5" name="PlaceHolder 4"/>
          <p:cNvSpPr>
            <a:spLocks noGrp="1"/>
          </p:cNvSpPr>
          <p:nvPr>
            <p:ph type="dt" idx="5"/>
          </p:nvPr>
        </p:nvSpPr>
        <p:spPr/>
        <p:txBody>
          <a:bodyPr/>
          <a:lstStyle/>
          <a:p>
            <a:fld id="{AA3B2BFA-9532-4F07-91DA-68FBCD3A7634}" type="datetime1">
              <a:rPr lang="ca-ES"/>
              <a:t>16/8/2023</a:t>
            </a:fld>
            <a:endParaRPr lang="ca-E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Polarimetry</a:t>
            </a:r>
            <a:endParaRPr lang="fr-FR" sz="2400" b="1" strike="noStrike" spc="-1">
              <a:solidFill>
                <a:srgbClr val="000000"/>
              </a:solidFill>
              <a:latin typeface="Arial"/>
            </a:endParaRPr>
          </a:p>
        </p:txBody>
      </p:sp>
      <p:pic>
        <p:nvPicPr>
          <p:cNvPr id="324" name="Picture 13" descr="horizontal"/>
          <p:cNvPicPr/>
          <p:nvPr/>
        </p:nvPicPr>
        <p:blipFill>
          <a:blip r:embed="rId2"/>
          <a:stretch/>
        </p:blipFill>
        <p:spPr>
          <a:xfrm>
            <a:off x="2617200" y="4456440"/>
            <a:ext cx="3047760" cy="628200"/>
          </a:xfrm>
          <a:prstGeom prst="rect">
            <a:avLst/>
          </a:prstGeom>
          <a:ln w="0">
            <a:noFill/>
          </a:ln>
        </p:spPr>
      </p:pic>
      <p:pic>
        <p:nvPicPr>
          <p:cNvPr id="325" name="Picture 14" descr="MCj03615080000[1]"/>
          <p:cNvPicPr/>
          <p:nvPr/>
        </p:nvPicPr>
        <p:blipFill>
          <a:blip r:embed="rId3"/>
          <a:stretch/>
        </p:blipFill>
        <p:spPr>
          <a:xfrm>
            <a:off x="6084360" y="3222720"/>
            <a:ext cx="2879640" cy="3013920"/>
          </a:xfrm>
          <a:prstGeom prst="rect">
            <a:avLst/>
          </a:prstGeom>
          <a:ln w="0">
            <a:noFill/>
          </a:ln>
        </p:spPr>
      </p:pic>
      <p:sp>
        <p:nvSpPr>
          <p:cNvPr id="326" name="AutoShape 12"/>
          <p:cNvSpPr/>
          <p:nvPr/>
        </p:nvSpPr>
        <p:spPr>
          <a:xfrm>
            <a:off x="1799640" y="4854600"/>
            <a:ext cx="533160" cy="837720"/>
          </a:xfrm>
          <a:prstGeom prst="moon">
            <a:avLst>
              <a:gd name="adj" fmla="val 87500"/>
            </a:avLst>
          </a:prstGeom>
          <a:solidFill>
            <a:srgbClr val="DCF0F5"/>
          </a:solidFill>
          <a:ln w="9360">
            <a:solidFill>
              <a:srgbClr val="000000"/>
            </a:solidFill>
            <a:miter/>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2100" b="0" strike="noStrike" spc="-1">
              <a:solidFill>
                <a:srgbClr val="000000"/>
              </a:solidFill>
              <a:latin typeface="Times New Roman"/>
            </a:endParaRPr>
          </a:p>
        </p:txBody>
      </p:sp>
      <p:sp>
        <p:nvSpPr>
          <p:cNvPr id="327" name="TextBox 16"/>
          <p:cNvSpPr/>
          <p:nvPr/>
        </p:nvSpPr>
        <p:spPr>
          <a:xfrm>
            <a:off x="1010520" y="4653000"/>
            <a:ext cx="478440" cy="410400"/>
          </a:xfrm>
          <a:prstGeom prst="rect">
            <a:avLst/>
          </a:prstGeom>
          <a:noFill/>
          <a:ln w="0">
            <a:solidFill>
              <a:srgbClr val="7D6E5F"/>
            </a:solid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100" b="0" strike="noStrike" spc="-1">
                <a:solidFill>
                  <a:srgbClr val="000000"/>
                </a:solidFill>
                <a:latin typeface="Arial"/>
              </a:rPr>
              <a:t>Tx</a:t>
            </a:r>
            <a:endParaRPr lang="en-GB" sz="2100" b="0" strike="noStrike" spc="-1">
              <a:solidFill>
                <a:srgbClr val="000000"/>
              </a:solidFill>
              <a:latin typeface="Times New Roman"/>
            </a:endParaRPr>
          </a:p>
        </p:txBody>
      </p:sp>
      <p:sp>
        <p:nvSpPr>
          <p:cNvPr id="328" name="TextBox 17"/>
          <p:cNvSpPr/>
          <p:nvPr/>
        </p:nvSpPr>
        <p:spPr>
          <a:xfrm>
            <a:off x="1589400" y="4509000"/>
            <a:ext cx="402120" cy="454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100" b="0" strike="noStrike" spc="-1">
                <a:solidFill>
                  <a:srgbClr val="000000"/>
                </a:solidFill>
                <a:latin typeface="Arial"/>
              </a:rPr>
              <a:t>P</a:t>
            </a:r>
            <a:r>
              <a:rPr lang="en-GB" sz="2100" b="0" strike="noStrike" spc="-1" baseline="-25000">
                <a:solidFill>
                  <a:srgbClr val="000000"/>
                </a:solidFill>
                <a:latin typeface="Arial"/>
              </a:rPr>
              <a:t>t</a:t>
            </a:r>
            <a:endParaRPr lang="en-GB" sz="2100" b="0" strike="noStrike" spc="-1">
              <a:solidFill>
                <a:srgbClr val="000000"/>
              </a:solidFill>
              <a:latin typeface="Times New Roman"/>
            </a:endParaRPr>
          </a:p>
        </p:txBody>
      </p:sp>
      <p:sp>
        <p:nvSpPr>
          <p:cNvPr id="329" name="TextBox 18"/>
          <p:cNvSpPr/>
          <p:nvPr/>
        </p:nvSpPr>
        <p:spPr>
          <a:xfrm>
            <a:off x="1661400" y="5605920"/>
            <a:ext cx="411120" cy="454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100" b="0" strike="noStrike" spc="-1">
                <a:solidFill>
                  <a:srgbClr val="000000"/>
                </a:solidFill>
                <a:latin typeface="Arial"/>
              </a:rPr>
              <a:t>P</a:t>
            </a:r>
            <a:r>
              <a:rPr lang="en-GB" sz="2100" b="0" strike="noStrike" spc="-1" baseline="-25000">
                <a:solidFill>
                  <a:srgbClr val="000000"/>
                </a:solidFill>
                <a:latin typeface="Arial"/>
              </a:rPr>
              <a:t>r</a:t>
            </a:r>
            <a:endParaRPr lang="en-GB" sz="2100" b="0" strike="noStrike" spc="-1">
              <a:solidFill>
                <a:srgbClr val="000000"/>
              </a:solidFill>
              <a:latin typeface="Times New Roman"/>
            </a:endParaRPr>
          </a:p>
        </p:txBody>
      </p:sp>
      <p:sp>
        <p:nvSpPr>
          <p:cNvPr id="330" name="AutoShape 13"/>
          <p:cNvSpPr/>
          <p:nvPr/>
        </p:nvSpPr>
        <p:spPr>
          <a:xfrm rot="16200000">
            <a:off x="5266440" y="1540080"/>
            <a:ext cx="1447560" cy="7467120"/>
          </a:xfrm>
          <a:prstGeom prst="triangle">
            <a:avLst>
              <a:gd name="adj" fmla="val 50000"/>
            </a:avLst>
          </a:prstGeom>
          <a:solidFill>
            <a:srgbClr val="CCCCCC">
              <a:alpha val="51000"/>
            </a:srgbClr>
          </a:solidFill>
          <a:ln w="0">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2100" b="0" strike="noStrike" spc="-1">
              <a:solidFill>
                <a:srgbClr val="000000"/>
              </a:solidFill>
              <a:latin typeface="Times New Roman"/>
            </a:endParaRPr>
          </a:p>
        </p:txBody>
      </p:sp>
      <p:sp>
        <p:nvSpPr>
          <p:cNvPr id="331" name="AutoShape 14"/>
          <p:cNvSpPr/>
          <p:nvPr/>
        </p:nvSpPr>
        <p:spPr>
          <a:xfrm rot="5400000">
            <a:off x="6638400" y="4892760"/>
            <a:ext cx="990360" cy="761760"/>
          </a:xfrm>
          <a:custGeom>
            <a:avLst/>
            <a:gdLst>
              <a:gd name="textAreaLeft" fmla="*/ 112680 w 990360"/>
              <a:gd name="textAreaRight" fmla="*/ 877680 w 990360"/>
              <a:gd name="textAreaTop" fmla="*/ 86400 h 761760"/>
              <a:gd name="textAreaBottom" fmla="*/ 675360 h 761760"/>
            </a:gdLst>
            <a:ahLst/>
            <a:cxnLst/>
            <a:rect l="textAreaLeft" t="textAreaTop" r="textAreaRight" b="textAreaBottom"/>
            <a:pathLst>
              <a:path w="21600" h="21600">
                <a:moveTo>
                  <a:pt x="0" y="0"/>
                </a:moveTo>
                <a:lnTo>
                  <a:pt x="1315" y="21600"/>
                </a:lnTo>
                <a:lnTo>
                  <a:pt x="20285" y="21600"/>
                </a:lnTo>
                <a:lnTo>
                  <a:pt x="21600" y="0"/>
                </a:lnTo>
                <a:close/>
              </a:path>
            </a:pathLst>
          </a:custGeom>
          <a:solidFill>
            <a:srgbClr val="777777">
              <a:alpha val="44000"/>
            </a:srgbClr>
          </a:solidFill>
          <a:ln w="0">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2100" b="0" strike="noStrike" spc="-1">
              <a:solidFill>
                <a:srgbClr val="000000"/>
              </a:solidFill>
              <a:latin typeface="Times New Roman"/>
            </a:endParaRPr>
          </a:p>
        </p:txBody>
      </p:sp>
      <p:sp>
        <p:nvSpPr>
          <p:cNvPr id="332" name="TextBox 19"/>
          <p:cNvSpPr/>
          <p:nvPr/>
        </p:nvSpPr>
        <p:spPr>
          <a:xfrm>
            <a:off x="1012680" y="5587200"/>
            <a:ext cx="507240" cy="410400"/>
          </a:xfrm>
          <a:prstGeom prst="rect">
            <a:avLst/>
          </a:prstGeom>
          <a:noFill/>
          <a:ln w="0">
            <a:solidFill>
              <a:srgbClr val="7D6E5F"/>
            </a:solid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100" b="0" strike="noStrike" spc="-1">
                <a:solidFill>
                  <a:srgbClr val="000000"/>
                </a:solidFill>
                <a:latin typeface="Arial"/>
              </a:rPr>
              <a:t>Rx</a:t>
            </a:r>
            <a:endParaRPr lang="en-GB" sz="2100" b="0" strike="noStrike" spc="-1">
              <a:solidFill>
                <a:srgbClr val="000000"/>
              </a:solidFill>
              <a:latin typeface="Times New Roman"/>
            </a:endParaRPr>
          </a:p>
        </p:txBody>
      </p:sp>
      <p:sp>
        <p:nvSpPr>
          <p:cNvPr id="333" name="Elbow Connector 7"/>
          <p:cNvSpPr/>
          <p:nvPr/>
        </p:nvSpPr>
        <p:spPr>
          <a:xfrm rot="10800000" flipV="1">
            <a:off x="1523520" y="5265360"/>
            <a:ext cx="278280" cy="523080"/>
          </a:xfrm>
          <a:prstGeom prst="bentConnector3">
            <a:avLst>
              <a:gd name="adj1" fmla="val 50000"/>
            </a:avLst>
          </a:prstGeom>
          <a:solidFill>
            <a:srgbClr val="FF0000"/>
          </a:solidFill>
          <a:ln w="9360">
            <a:solidFill>
              <a:srgbClr val="000000"/>
            </a:solidFill>
            <a:round/>
            <a:tailEnd type="arrow" w="med" len="me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Times New Roman"/>
            </a:endParaRPr>
          </a:p>
        </p:txBody>
      </p:sp>
      <p:sp>
        <p:nvSpPr>
          <p:cNvPr id="334" name="Elbow Connector 8"/>
          <p:cNvSpPr/>
          <p:nvPr/>
        </p:nvSpPr>
        <p:spPr>
          <a:xfrm>
            <a:off x="1494000" y="4858560"/>
            <a:ext cx="307440" cy="412560"/>
          </a:xfrm>
          <a:prstGeom prst="bentConnector3">
            <a:avLst>
              <a:gd name="adj1" fmla="val 50000"/>
            </a:avLst>
          </a:prstGeom>
          <a:solidFill>
            <a:srgbClr val="FF0000"/>
          </a:solidFill>
          <a:ln w="9360">
            <a:solidFill>
              <a:srgbClr val="000000"/>
            </a:solidFill>
            <a:round/>
            <a:tailEnd type="arrow" w="med" len="me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Times New Roman"/>
            </a:endParaRPr>
          </a:p>
        </p:txBody>
      </p:sp>
      <p:sp>
        <p:nvSpPr>
          <p:cNvPr id="335" name="Line 4"/>
          <p:cNvSpPr/>
          <p:nvPr/>
        </p:nvSpPr>
        <p:spPr>
          <a:xfrm>
            <a:off x="2256840" y="5274000"/>
            <a:ext cx="4876920" cy="360"/>
          </a:xfrm>
          <a:prstGeom prst="line">
            <a:avLst/>
          </a:prstGeom>
          <a:ln w="15840">
            <a:solidFill>
              <a:srgbClr val="000000"/>
            </a:solidFill>
            <a:prstDash val="dash"/>
            <a:round/>
          </a:ln>
        </p:spPr>
        <p:style>
          <a:lnRef idx="0">
            <a:scrgbClr r="0" g="0" b="0"/>
          </a:lnRef>
          <a:fillRef idx="0">
            <a:scrgbClr r="0" g="0" b="0"/>
          </a:fillRef>
          <a:effectRef idx="0">
            <a:scrgbClr r="0" g="0" b="0"/>
          </a:effectRef>
          <a:fontRef idx="minor"/>
        </p:style>
        <p:txBody>
          <a:bodyPr lIns="90000" tIns="-44640" rIns="90000" bIns="-44640" anchor="t" anchorCtr="1">
            <a:noAutofit/>
          </a:bodyPr>
          <a:lstStyle/>
          <a:p>
            <a:endParaRPr lang="en-GB" sz="2100" b="0" strike="noStrike" spc="-1">
              <a:solidFill>
                <a:srgbClr val="000000"/>
              </a:solidFill>
              <a:latin typeface="Times New Roman"/>
            </a:endParaRPr>
          </a:p>
        </p:txBody>
      </p:sp>
      <p:sp>
        <p:nvSpPr>
          <p:cNvPr id="336" name="TextBox 20"/>
          <p:cNvSpPr/>
          <p:nvPr/>
        </p:nvSpPr>
        <p:spPr>
          <a:xfrm>
            <a:off x="4529520" y="4929120"/>
            <a:ext cx="329040" cy="410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100" b="0" strike="noStrike" spc="-1">
                <a:solidFill>
                  <a:srgbClr val="000000"/>
                </a:solidFill>
                <a:latin typeface="Arial"/>
              </a:rPr>
              <a:t>θ</a:t>
            </a:r>
            <a:endParaRPr lang="en-GB" sz="2100" b="0" strike="noStrike" spc="-1">
              <a:solidFill>
                <a:srgbClr val="000000"/>
              </a:solidFill>
              <a:latin typeface="Times New Roman"/>
            </a:endParaRPr>
          </a:p>
        </p:txBody>
      </p:sp>
      <p:sp>
        <p:nvSpPr>
          <p:cNvPr id="337" name="Text Box 4"/>
          <p:cNvSpPr/>
          <p:nvPr/>
        </p:nvSpPr>
        <p:spPr>
          <a:xfrm>
            <a:off x="5610600" y="4854600"/>
            <a:ext cx="29088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400" b="0" strike="noStrike" spc="-1">
                <a:solidFill>
                  <a:srgbClr val="000000"/>
                </a:solidFill>
                <a:latin typeface="Tahoma"/>
              </a:rPr>
              <a:t>r</a:t>
            </a:r>
            <a:endParaRPr lang="en-GB" sz="2400" b="0" strike="noStrike" spc="-1">
              <a:solidFill>
                <a:srgbClr val="000000"/>
              </a:solidFill>
              <a:latin typeface="Times New Roman"/>
            </a:endParaRPr>
          </a:p>
        </p:txBody>
      </p:sp>
      <p:sp>
        <p:nvSpPr>
          <p:cNvPr id="338" name="Arc 4"/>
          <p:cNvSpPr/>
          <p:nvPr/>
        </p:nvSpPr>
        <p:spPr>
          <a:xfrm>
            <a:off x="4369680" y="5065560"/>
            <a:ext cx="270360" cy="433800"/>
          </a:xfrm>
          <a:prstGeom prst="arc">
            <a:avLst>
              <a:gd name="adj1" fmla="val 16200000"/>
              <a:gd name="adj2" fmla="val 5234030"/>
            </a:avLst>
          </a:prstGeom>
          <a:noFill/>
          <a:ln w="19080">
            <a:solidFill>
              <a:srgbClr val="000000"/>
            </a:solidFill>
            <a:round/>
          </a:ln>
        </p:spPr>
        <p:style>
          <a:lnRef idx="0">
            <a:scrgbClr r="0" g="0" b="0"/>
          </a:lnRef>
          <a:fillRef idx="0">
            <a:scrgbClr r="0" g="0" b="0"/>
          </a:fillRef>
          <a:effectRef idx="0">
            <a:scrgbClr r="0" g="0" b="0"/>
          </a:effectRef>
          <a:fontRef idx="minor"/>
        </p:style>
        <p:txBody>
          <a:bodyPr numCol="1" spcCol="0" anchor="t">
            <a:noAutofit/>
          </a:bodyPr>
          <a:lstStyle/>
          <a:p>
            <a:endParaRPr lang="en-GB" sz="2100" b="0" strike="noStrike" spc="-1">
              <a:solidFill>
                <a:srgbClr val="000000"/>
              </a:solidFill>
              <a:latin typeface="Times New Roman"/>
            </a:endParaRPr>
          </a:p>
        </p:txBody>
      </p:sp>
      <mc:AlternateContent xmlns:mc="http://schemas.openxmlformats.org/markup-compatibility/2006">
        <mc:Choice xmlns:a14="http://schemas.microsoft.com/office/drawing/2010/main" Requires="a14">
          <p:sp>
            <p:nvSpPr>
              <p:cNvPr id="339" name="ZoneTexte 338"/>
              <p:cNvSpPr txBox="1"/>
              <p:nvPr/>
            </p:nvSpPr>
            <p:spPr>
              <a:xfrm>
                <a:off x="2617200" y="4066560"/>
                <a:ext cx="1912320" cy="355320"/>
              </a:xfrm>
              <a:prstGeom prst="rect">
                <a:avLst/>
              </a:prstGeom>
            </p:spPr>
            <p:txBody>
              <a:bodyPr/>
              <a:lstStyle/>
              <a:p>
                <a14:m>
                  <m:oMathPara xmlns:m="http://schemas.openxmlformats.org/officeDocument/2006/math">
                    <m:oMathParaPr>
                      <m:jc m:val="centerGroup"/>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𝑡h</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𝑡h</m:t>
                          </m:r>
                        </m:sub>
                      </m:sSub>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𝑗</m:t>
                          </m:r>
                          <m:sSub>
                            <m:sSubPr>
                              <m:ctrlPr>
                                <a:rPr i="1">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𝑡h</m:t>
                              </m:r>
                            </m:sub>
                          </m:sSub>
                        </m:sup>
                      </m:sSup>
                    </m:oMath>
                  </m:oMathPara>
                </a14:m>
                <a:endParaRPr dirty="0"/>
              </a:p>
            </p:txBody>
          </p:sp>
        </mc:Choice>
        <mc:Fallback>
          <p:sp>
            <p:nvSpPr>
              <p:cNvPr id="339" name="ZoneTexte 338"/>
              <p:cNvSpPr txBox="1">
                <a:spLocks noRot="1" noChangeAspect="1" noMove="1" noResize="1" noEditPoints="1" noAdjustHandles="1" noChangeArrowheads="1" noChangeShapeType="1" noTextEdit="1"/>
              </p:cNvSpPr>
              <p:nvPr/>
            </p:nvSpPr>
            <p:spPr>
              <a:xfrm>
                <a:off x="2617200" y="4066560"/>
                <a:ext cx="1912320" cy="355320"/>
              </a:xfrm>
              <a:prstGeom prst="rect">
                <a:avLst/>
              </a:prstGeom>
              <a:blipFill>
                <a:blip r:embed="rId4"/>
                <a:stretch>
                  <a:fillRect b="-10345"/>
                </a:stretch>
              </a:blipFill>
            </p:spPr>
            <p:txBody>
              <a:bodyPr/>
              <a:lstStyle/>
              <a:p>
                <a:r>
                  <a:rPr lang="fr-FR">
                    <a:noFill/>
                  </a:rPr>
                  <a:t> </a:t>
                </a:r>
              </a:p>
            </p:txBody>
          </p:sp>
        </mc:Fallback>
      </mc:AlternateContent>
      <p:pic>
        <p:nvPicPr>
          <p:cNvPr id="340" name="Picture 15" descr="horizontal"/>
          <p:cNvPicPr/>
          <p:nvPr/>
        </p:nvPicPr>
        <p:blipFill>
          <a:blip r:embed="rId5"/>
          <a:stretch/>
        </p:blipFill>
        <p:spPr>
          <a:xfrm>
            <a:off x="2581200" y="5302080"/>
            <a:ext cx="1224000" cy="252000"/>
          </a:xfrm>
          <a:prstGeom prst="rect">
            <a:avLst/>
          </a:prstGeom>
          <a:ln w="0">
            <a:noFill/>
          </a:ln>
        </p:spPr>
      </p:pic>
      <mc:AlternateContent xmlns:mc="http://schemas.openxmlformats.org/markup-compatibility/2006">
        <mc:Choice xmlns:a14="http://schemas.microsoft.com/office/drawing/2010/main" Requires="a14">
          <p:sp>
            <p:nvSpPr>
              <p:cNvPr id="341" name="ZoneTexte 340"/>
              <p:cNvSpPr txBox="1"/>
              <p:nvPr/>
            </p:nvSpPr>
            <p:spPr>
              <a:xfrm>
                <a:off x="2545200" y="5578560"/>
                <a:ext cx="1711620" cy="355320"/>
              </a:xfrm>
              <a:prstGeom prst="rect">
                <a:avLst/>
              </a:prstGeom>
            </p:spPr>
            <p:txBody>
              <a:bodyPr/>
              <a:lstStyle/>
              <a:p>
                <a14:m>
                  <m:oMathPara xmlns:m="http://schemas.openxmlformats.org/officeDocument/2006/math">
                    <m:oMathParaPr>
                      <m:jc m:val="centerGroup"/>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𝑟h</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𝑟h</m:t>
                          </m:r>
                        </m:sub>
                      </m:sSub>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𝑗</m:t>
                          </m:r>
                          <m:sSub>
                            <m:sSubPr>
                              <m:ctrlPr>
                                <a:rPr i="1">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𝑟h</m:t>
                              </m:r>
                            </m:sub>
                          </m:sSub>
                        </m:sup>
                      </m:sSup>
                    </m:oMath>
                  </m:oMathPara>
                </a14:m>
                <a:endParaRPr dirty="0"/>
              </a:p>
            </p:txBody>
          </p:sp>
        </mc:Choice>
        <mc:Fallback>
          <p:sp>
            <p:nvSpPr>
              <p:cNvPr id="341" name="ZoneTexte 340"/>
              <p:cNvSpPr txBox="1">
                <a:spLocks noRot="1" noChangeAspect="1" noMove="1" noResize="1" noEditPoints="1" noAdjustHandles="1" noChangeArrowheads="1" noChangeShapeType="1" noTextEdit="1"/>
              </p:cNvSpPr>
              <p:nvPr/>
            </p:nvSpPr>
            <p:spPr>
              <a:xfrm>
                <a:off x="2545200" y="5578560"/>
                <a:ext cx="1711620" cy="355320"/>
              </a:xfrm>
              <a:prstGeom prst="rect">
                <a:avLst/>
              </a:prstGeom>
              <a:blipFill>
                <a:blip r:embed="rId6"/>
                <a:stretch>
                  <a:fillRect b="-10345"/>
                </a:stretch>
              </a:blipFill>
            </p:spPr>
            <p:txBody>
              <a:bodyPr/>
              <a:lstStyle/>
              <a:p>
                <a:r>
                  <a:rPr lang="fr-FR">
                    <a:noFill/>
                  </a:rPr>
                  <a:t> </a:t>
                </a:r>
              </a:p>
            </p:txBody>
          </p:sp>
        </mc:Fallback>
      </mc:AlternateContent>
      <p:pic>
        <p:nvPicPr>
          <p:cNvPr id="342" name="Picture 16" descr="horizontal"/>
          <p:cNvPicPr/>
          <p:nvPr/>
        </p:nvPicPr>
        <p:blipFill>
          <a:blip r:embed="rId5"/>
          <a:stretch/>
        </p:blipFill>
        <p:spPr>
          <a:xfrm>
            <a:off x="8341560" y="5302080"/>
            <a:ext cx="1224000" cy="252000"/>
          </a:xfrm>
          <a:prstGeom prst="rect">
            <a:avLst/>
          </a:prstGeom>
          <a:ln w="0">
            <a:noFill/>
          </a:ln>
        </p:spPr>
      </p:pic>
      <mc:AlternateContent xmlns:mc="http://schemas.openxmlformats.org/markup-compatibility/2006">
        <mc:Choice xmlns:a14="http://schemas.microsoft.com/office/drawing/2010/main" Requires="a14">
          <p:sp>
            <p:nvSpPr>
              <p:cNvPr id="343" name="ZoneTexte 342"/>
              <p:cNvSpPr txBox="1"/>
              <p:nvPr/>
            </p:nvSpPr>
            <p:spPr>
              <a:xfrm>
                <a:off x="8341560" y="5578560"/>
                <a:ext cx="1773000" cy="355320"/>
              </a:xfrm>
              <a:prstGeom prst="rect">
                <a:avLst/>
              </a:prstGeom>
            </p:spPr>
            <p:txBody>
              <a:bodyPr/>
              <a:lstStyle/>
              <a:p>
                <a14:m>
                  <m:oMathPara xmlns:m="http://schemas.openxmlformats.org/officeDocument/2006/math">
                    <m:oMathParaPr>
                      <m:jc m:val="centerGroup"/>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𝑓h</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𝑓h</m:t>
                          </m:r>
                        </m:sub>
                      </m:sSub>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𝑗</m:t>
                          </m:r>
                          <m:sSub>
                            <m:sSubPr>
                              <m:ctrlPr>
                                <a:rPr i="1">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𝑓h</m:t>
                              </m:r>
                            </m:sub>
                          </m:sSub>
                        </m:sup>
                      </m:sSup>
                    </m:oMath>
                  </m:oMathPara>
                </a14:m>
                <a:endParaRPr dirty="0"/>
              </a:p>
            </p:txBody>
          </p:sp>
        </mc:Choice>
        <mc:Fallback>
          <p:sp>
            <p:nvSpPr>
              <p:cNvPr id="343" name="ZoneTexte 342"/>
              <p:cNvSpPr txBox="1">
                <a:spLocks noRot="1" noChangeAspect="1" noMove="1" noResize="1" noEditPoints="1" noAdjustHandles="1" noChangeArrowheads="1" noChangeShapeType="1" noTextEdit="1"/>
              </p:cNvSpPr>
              <p:nvPr/>
            </p:nvSpPr>
            <p:spPr>
              <a:xfrm>
                <a:off x="8341560" y="5578560"/>
                <a:ext cx="1773000" cy="355320"/>
              </a:xfrm>
              <a:prstGeom prst="rect">
                <a:avLst/>
              </a:prstGeom>
              <a:blipFill>
                <a:blip r:embed="rId7"/>
                <a:stretch>
                  <a:fillRect b="-27586"/>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344" name="ZoneTexte 343"/>
              <p:cNvSpPr txBox="1"/>
              <p:nvPr/>
            </p:nvSpPr>
            <p:spPr>
              <a:xfrm>
                <a:off x="4993560" y="5578560"/>
                <a:ext cx="1711620" cy="355320"/>
              </a:xfrm>
              <a:prstGeom prst="rect">
                <a:avLst/>
              </a:prstGeom>
            </p:spPr>
            <p:txBody>
              <a:bodyPr/>
              <a:lstStyle/>
              <a:p>
                <a14:m>
                  <m:oMathPara xmlns:m="http://schemas.openxmlformats.org/officeDocument/2006/math">
                    <m:oMathParaPr>
                      <m:jc m:val="centerGroup"/>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𝑏h</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𝑏h</m:t>
                          </m:r>
                        </m:sub>
                      </m:sSub>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𝑗</m:t>
                          </m:r>
                          <m:sSub>
                            <m:sSubPr>
                              <m:ctrlPr>
                                <a:rPr i="1">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𝑏h</m:t>
                              </m:r>
                            </m:sub>
                          </m:sSub>
                        </m:sup>
                      </m:sSup>
                    </m:oMath>
                  </m:oMathPara>
                </a14:m>
                <a:endParaRPr dirty="0"/>
              </a:p>
            </p:txBody>
          </p:sp>
        </mc:Choice>
        <mc:Fallback>
          <p:sp>
            <p:nvSpPr>
              <p:cNvPr id="344" name="ZoneTexte 343"/>
              <p:cNvSpPr txBox="1">
                <a:spLocks noRot="1" noChangeAspect="1" noMove="1" noResize="1" noEditPoints="1" noAdjustHandles="1" noChangeArrowheads="1" noChangeShapeType="1" noTextEdit="1"/>
              </p:cNvSpPr>
              <p:nvPr/>
            </p:nvSpPr>
            <p:spPr>
              <a:xfrm>
                <a:off x="4993560" y="5578560"/>
                <a:ext cx="1711620" cy="355320"/>
              </a:xfrm>
              <a:prstGeom prst="rect">
                <a:avLst/>
              </a:prstGeom>
              <a:blipFill>
                <a:blip r:embed="rId8"/>
                <a:stretch>
                  <a:fillRect b="-10345"/>
                </a:stretch>
              </a:blipFill>
            </p:spPr>
            <p:txBody>
              <a:bodyPr/>
              <a:lstStyle/>
              <a:p>
                <a:r>
                  <a:rPr lang="fr-FR">
                    <a:noFill/>
                  </a:rPr>
                  <a:t> </a:t>
                </a:r>
              </a:p>
            </p:txBody>
          </p:sp>
        </mc:Fallback>
      </mc:AlternateContent>
      <p:pic>
        <p:nvPicPr>
          <p:cNvPr id="345" name="Picture 20" descr="horizontal"/>
          <p:cNvPicPr/>
          <p:nvPr/>
        </p:nvPicPr>
        <p:blipFill>
          <a:blip r:embed="rId5"/>
          <a:stretch/>
        </p:blipFill>
        <p:spPr>
          <a:xfrm>
            <a:off x="5137920" y="5302080"/>
            <a:ext cx="1224000" cy="252000"/>
          </a:xfrm>
          <a:prstGeom prst="rect">
            <a:avLst/>
          </a:prstGeom>
          <a:ln w="0">
            <a:noFill/>
          </a:ln>
        </p:spPr>
      </p:pic>
      <p:pic>
        <p:nvPicPr>
          <p:cNvPr id="346" name="Picture 19" descr="vertical"/>
          <p:cNvPicPr/>
          <p:nvPr/>
        </p:nvPicPr>
        <p:blipFill>
          <a:blip r:embed="rId9"/>
          <a:stretch/>
        </p:blipFill>
        <p:spPr>
          <a:xfrm>
            <a:off x="2793960" y="6009480"/>
            <a:ext cx="522000" cy="108000"/>
          </a:xfrm>
          <a:prstGeom prst="rect">
            <a:avLst/>
          </a:prstGeom>
          <a:ln w="0">
            <a:noFill/>
          </a:ln>
          <a:effectLst>
            <a:outerShdw blurRad="50760" dist="50760" dir="5400000" rotWithShape="0">
              <a:srgbClr val="000000">
                <a:alpha val="0"/>
              </a:srgbClr>
            </a:outerShdw>
          </a:effectLst>
        </p:spPr>
      </p:pic>
      <p:pic>
        <p:nvPicPr>
          <p:cNvPr id="347" name="Picture 45" descr="vertical"/>
          <p:cNvPicPr/>
          <p:nvPr/>
        </p:nvPicPr>
        <p:blipFill>
          <a:blip r:embed="rId9"/>
          <a:stretch/>
        </p:blipFill>
        <p:spPr>
          <a:xfrm>
            <a:off x="5457960" y="6009480"/>
            <a:ext cx="522000" cy="108000"/>
          </a:xfrm>
          <a:prstGeom prst="rect">
            <a:avLst/>
          </a:prstGeom>
          <a:ln w="0">
            <a:noFill/>
          </a:ln>
          <a:effectLst>
            <a:outerShdw blurRad="50760" dist="50760" dir="5400000" rotWithShape="0">
              <a:srgbClr val="000000">
                <a:alpha val="0"/>
              </a:srgbClr>
            </a:outerShdw>
          </a:effectLst>
        </p:spPr>
      </p:pic>
      <p:pic>
        <p:nvPicPr>
          <p:cNvPr id="348" name="Picture 46" descr="vertical"/>
          <p:cNvPicPr/>
          <p:nvPr/>
        </p:nvPicPr>
        <p:blipFill>
          <a:blip r:embed="rId9"/>
          <a:stretch/>
        </p:blipFill>
        <p:spPr>
          <a:xfrm>
            <a:off x="8769960" y="6009480"/>
            <a:ext cx="522000" cy="108000"/>
          </a:xfrm>
          <a:prstGeom prst="rect">
            <a:avLst/>
          </a:prstGeom>
          <a:ln w="0">
            <a:noFill/>
          </a:ln>
          <a:effectLst>
            <a:outerShdw blurRad="50760" dist="50760" dir="5400000" rotWithShape="0">
              <a:srgbClr val="000000">
                <a:alpha val="0"/>
              </a:srgbClr>
            </a:outerShdw>
          </a:effectLst>
        </p:spPr>
      </p:pic>
      <mc:AlternateContent xmlns:mc="http://schemas.openxmlformats.org/markup-compatibility/2006">
        <mc:Choice xmlns:a14="http://schemas.microsoft.com/office/drawing/2010/main" Requires="a14">
          <p:sp>
            <p:nvSpPr>
              <p:cNvPr id="349" name="ZoneTexte 348"/>
              <p:cNvSpPr txBox="1"/>
              <p:nvPr/>
            </p:nvSpPr>
            <p:spPr>
              <a:xfrm>
                <a:off x="2545200" y="6082920"/>
                <a:ext cx="1696140" cy="355320"/>
              </a:xfrm>
              <a:prstGeom prst="rect">
                <a:avLst/>
              </a:prstGeom>
            </p:spPr>
            <p:txBody>
              <a:bodyPr/>
              <a:lstStyle/>
              <a:p>
                <a14:m>
                  <m:oMathPara xmlns:m="http://schemas.openxmlformats.org/officeDocument/2006/math">
                    <m:oMathParaPr>
                      <m:jc m:val="centerGroup"/>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𝑟𝑣</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𝑟𝑣</m:t>
                          </m:r>
                        </m:sub>
                      </m:sSub>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𝑗</m:t>
                          </m:r>
                          <m:sSub>
                            <m:sSubPr>
                              <m:ctrlPr>
                                <a:rPr i="1">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𝑟𝑣</m:t>
                              </m:r>
                            </m:sub>
                          </m:sSub>
                        </m:sup>
                      </m:sSup>
                    </m:oMath>
                  </m:oMathPara>
                </a14:m>
                <a:endParaRPr dirty="0"/>
              </a:p>
            </p:txBody>
          </p:sp>
        </mc:Choice>
        <mc:Fallback>
          <p:sp>
            <p:nvSpPr>
              <p:cNvPr id="349" name="ZoneTexte 348"/>
              <p:cNvSpPr txBox="1">
                <a:spLocks noRot="1" noChangeAspect="1" noMove="1" noResize="1" noEditPoints="1" noAdjustHandles="1" noChangeArrowheads="1" noChangeShapeType="1" noTextEdit="1"/>
              </p:cNvSpPr>
              <p:nvPr/>
            </p:nvSpPr>
            <p:spPr>
              <a:xfrm>
                <a:off x="2545200" y="6082920"/>
                <a:ext cx="1696140" cy="355320"/>
              </a:xfrm>
              <a:prstGeom prst="rect">
                <a:avLst/>
              </a:prstGeom>
              <a:blipFill>
                <a:blip r:embed="rId10"/>
                <a:stretch>
                  <a:fillRect b="-5172"/>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350" name="ZoneTexte 349"/>
              <p:cNvSpPr txBox="1"/>
              <p:nvPr/>
            </p:nvSpPr>
            <p:spPr>
              <a:xfrm>
                <a:off x="8349120" y="6082920"/>
                <a:ext cx="1642680" cy="355320"/>
              </a:xfrm>
              <a:prstGeom prst="rect">
                <a:avLst/>
              </a:prstGeom>
            </p:spPr>
            <p:txBody>
              <a:bodyPr/>
              <a:lstStyle/>
              <a:p>
                <a14:m>
                  <m:oMathPara xmlns:m="http://schemas.openxmlformats.org/officeDocument/2006/math">
                    <m:oMathParaPr>
                      <m:jc m:val="centerGroup"/>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𝑓𝑣</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𝑓𝑣</m:t>
                          </m:r>
                        </m:sub>
                      </m:sSub>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𝑗</m:t>
                          </m:r>
                          <m:sSub>
                            <m:sSubPr>
                              <m:ctrlPr>
                                <a:rPr i="1">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𝑓𝑣</m:t>
                              </m:r>
                            </m:sub>
                          </m:sSub>
                        </m:sup>
                      </m:sSup>
                    </m:oMath>
                  </m:oMathPara>
                </a14:m>
                <a:endParaRPr dirty="0"/>
              </a:p>
            </p:txBody>
          </p:sp>
        </mc:Choice>
        <mc:Fallback>
          <p:sp>
            <p:nvSpPr>
              <p:cNvPr id="350" name="ZoneTexte 349"/>
              <p:cNvSpPr txBox="1">
                <a:spLocks noRot="1" noChangeAspect="1" noMove="1" noResize="1" noEditPoints="1" noAdjustHandles="1" noChangeArrowheads="1" noChangeShapeType="1" noTextEdit="1"/>
              </p:cNvSpPr>
              <p:nvPr/>
            </p:nvSpPr>
            <p:spPr>
              <a:xfrm>
                <a:off x="8349120" y="6082920"/>
                <a:ext cx="1642680" cy="355320"/>
              </a:xfrm>
              <a:prstGeom prst="rect">
                <a:avLst/>
              </a:prstGeom>
              <a:blipFill>
                <a:blip r:embed="rId11"/>
                <a:stretch>
                  <a:fillRect b="-25862"/>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351" name="ZoneTexte 350"/>
              <p:cNvSpPr txBox="1"/>
              <p:nvPr/>
            </p:nvSpPr>
            <p:spPr>
              <a:xfrm>
                <a:off x="5001120" y="6082920"/>
                <a:ext cx="1751580" cy="355320"/>
              </a:xfrm>
              <a:prstGeom prst="rect">
                <a:avLst/>
              </a:prstGeom>
            </p:spPr>
            <p:txBody>
              <a:bodyPr/>
              <a:lstStyle/>
              <a:p>
                <a14:m>
                  <m:oMathPara xmlns:m="http://schemas.openxmlformats.org/officeDocument/2006/math">
                    <m:oMathParaPr>
                      <m:jc m:val="centerGroup"/>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𝑏𝑣</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𝑏𝑣</m:t>
                          </m:r>
                        </m:sub>
                      </m:sSub>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𝑗</m:t>
                          </m:r>
                          <m:sSub>
                            <m:sSubPr>
                              <m:ctrlPr>
                                <a:rPr i="1">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𝑏𝑣</m:t>
                              </m:r>
                            </m:sub>
                          </m:sSub>
                        </m:sup>
                      </m:sSup>
                    </m:oMath>
                  </m:oMathPara>
                </a14:m>
                <a:endParaRPr dirty="0"/>
              </a:p>
            </p:txBody>
          </p:sp>
        </mc:Choice>
        <mc:Fallback>
          <p:sp>
            <p:nvSpPr>
              <p:cNvPr id="351" name="ZoneTexte 350"/>
              <p:cNvSpPr txBox="1">
                <a:spLocks noRot="1" noChangeAspect="1" noMove="1" noResize="1" noEditPoints="1" noAdjustHandles="1" noChangeArrowheads="1" noChangeShapeType="1" noTextEdit="1"/>
              </p:cNvSpPr>
              <p:nvPr/>
            </p:nvSpPr>
            <p:spPr>
              <a:xfrm>
                <a:off x="5001120" y="6082920"/>
                <a:ext cx="1751580" cy="355320"/>
              </a:xfrm>
              <a:prstGeom prst="rect">
                <a:avLst/>
              </a:prstGeom>
              <a:blipFill>
                <a:blip r:embed="rId12"/>
                <a:stretch>
                  <a:fillRect b="-8621"/>
                </a:stretch>
              </a:blipFill>
            </p:spPr>
            <p:txBody>
              <a:bodyPr/>
              <a:lstStyle/>
              <a:p>
                <a:r>
                  <a:rPr lang="fr-FR">
                    <a:noFill/>
                  </a:rPr>
                  <a:t> </a:t>
                </a:r>
              </a:p>
            </p:txBody>
          </p:sp>
        </mc:Fallback>
      </mc:AlternateContent>
      <p:sp>
        <p:nvSpPr>
          <p:cNvPr id="3" name="PlaceHolder 2"/>
          <p:cNvSpPr>
            <a:spLocks noGrp="1"/>
          </p:cNvSpPr>
          <p:nvPr>
            <p:ph type="ftr" idx="3"/>
          </p:nvPr>
        </p:nvSpPr>
        <p:spPr/>
        <p:txBody>
          <a:bodyPr/>
          <a:lstStyle/>
          <a:p>
            <a:r>
              <a:t>Pyrad course: Introduction to weather radar</a:t>
            </a:r>
          </a:p>
        </p:txBody>
      </p:sp>
      <p:sp>
        <p:nvSpPr>
          <p:cNvPr id="4" name="PlaceHolder 3"/>
          <p:cNvSpPr>
            <a:spLocks noGrp="1"/>
          </p:cNvSpPr>
          <p:nvPr>
            <p:ph type="sldNum" idx="4"/>
          </p:nvPr>
        </p:nvSpPr>
        <p:spPr/>
        <p:txBody>
          <a:bodyPr/>
          <a:lstStyle/>
          <a:p>
            <a:fld id="{A8A037F3-24CC-4902-9899-9C2A13F81703}" type="slidenum">
              <a:t>23</a:t>
            </a:fld>
            <a:endParaRPr/>
          </a:p>
        </p:txBody>
      </p:sp>
      <p:sp>
        <p:nvSpPr>
          <p:cNvPr id="5" name="PlaceHolder 4"/>
          <p:cNvSpPr>
            <a:spLocks noGrp="1"/>
          </p:cNvSpPr>
          <p:nvPr>
            <p:ph type="dt" idx="5"/>
          </p:nvPr>
        </p:nvSpPr>
        <p:spPr/>
        <p:txBody>
          <a:bodyPr/>
          <a:lstStyle/>
          <a:p>
            <a:fld id="{5BF75DCC-0E21-4AF2-B9B0-99FECBAA642D}" type="datetime1">
              <a:rPr lang="ca-ES"/>
              <a:t>16/8/2023</a:t>
            </a:fld>
            <a:endParaRPr lang="ca-E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Polarimetry</a:t>
            </a:r>
            <a:endParaRPr lang="fr-FR" sz="2400" b="1" strike="noStrike" spc="-1">
              <a:solidFill>
                <a:srgbClr val="000000"/>
              </a:solidFill>
              <a:latin typeface="Arial"/>
            </a:endParaRPr>
          </a:p>
        </p:txBody>
      </p:sp>
      <p:pic>
        <p:nvPicPr>
          <p:cNvPr id="353" name="Picture 18" descr="MCj03615080000[1]"/>
          <p:cNvPicPr/>
          <p:nvPr/>
        </p:nvPicPr>
        <p:blipFill>
          <a:blip r:embed="rId2"/>
          <a:stretch/>
        </p:blipFill>
        <p:spPr>
          <a:xfrm>
            <a:off x="6012360" y="3150720"/>
            <a:ext cx="2879640" cy="3013920"/>
          </a:xfrm>
          <a:prstGeom prst="rect">
            <a:avLst/>
          </a:prstGeom>
          <a:ln w="0">
            <a:noFill/>
          </a:ln>
        </p:spPr>
      </p:pic>
      <p:sp>
        <p:nvSpPr>
          <p:cNvPr id="354" name="AutoShape 15"/>
          <p:cNvSpPr/>
          <p:nvPr/>
        </p:nvSpPr>
        <p:spPr>
          <a:xfrm>
            <a:off x="1799640" y="4890600"/>
            <a:ext cx="533160" cy="837720"/>
          </a:xfrm>
          <a:prstGeom prst="moon">
            <a:avLst>
              <a:gd name="adj" fmla="val 87500"/>
            </a:avLst>
          </a:prstGeom>
          <a:solidFill>
            <a:srgbClr val="DCF0F5"/>
          </a:solidFill>
          <a:ln w="9360">
            <a:solidFill>
              <a:srgbClr val="000000"/>
            </a:solidFill>
            <a:miter/>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2100" b="0" strike="noStrike" spc="-1">
              <a:solidFill>
                <a:srgbClr val="000000"/>
              </a:solidFill>
              <a:latin typeface="Times New Roman"/>
            </a:endParaRPr>
          </a:p>
        </p:txBody>
      </p:sp>
      <p:sp>
        <p:nvSpPr>
          <p:cNvPr id="355" name="TextBox 21"/>
          <p:cNvSpPr/>
          <p:nvPr/>
        </p:nvSpPr>
        <p:spPr>
          <a:xfrm>
            <a:off x="1010520" y="4689000"/>
            <a:ext cx="478440" cy="410400"/>
          </a:xfrm>
          <a:prstGeom prst="rect">
            <a:avLst/>
          </a:prstGeom>
          <a:noFill/>
          <a:ln w="0">
            <a:solidFill>
              <a:srgbClr val="7D6E5F"/>
            </a:solid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100" b="0" strike="noStrike" spc="-1">
                <a:solidFill>
                  <a:srgbClr val="000000"/>
                </a:solidFill>
                <a:latin typeface="Arial"/>
              </a:rPr>
              <a:t>Tx</a:t>
            </a:r>
            <a:endParaRPr lang="en-GB" sz="2100" b="0" strike="noStrike" spc="-1">
              <a:solidFill>
                <a:srgbClr val="000000"/>
              </a:solidFill>
              <a:latin typeface="Times New Roman"/>
            </a:endParaRPr>
          </a:p>
        </p:txBody>
      </p:sp>
      <p:sp>
        <p:nvSpPr>
          <p:cNvPr id="356" name="TextBox 24"/>
          <p:cNvSpPr/>
          <p:nvPr/>
        </p:nvSpPr>
        <p:spPr>
          <a:xfrm>
            <a:off x="1589400" y="4545000"/>
            <a:ext cx="402120" cy="454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100" b="0" strike="noStrike" spc="-1">
                <a:solidFill>
                  <a:srgbClr val="000000"/>
                </a:solidFill>
                <a:latin typeface="Arial"/>
              </a:rPr>
              <a:t>P</a:t>
            </a:r>
            <a:r>
              <a:rPr lang="en-GB" sz="2100" b="0" strike="noStrike" spc="-1" baseline="-25000">
                <a:solidFill>
                  <a:srgbClr val="000000"/>
                </a:solidFill>
                <a:latin typeface="Arial"/>
              </a:rPr>
              <a:t>t</a:t>
            </a:r>
            <a:endParaRPr lang="en-GB" sz="2100" b="0" strike="noStrike" spc="-1">
              <a:solidFill>
                <a:srgbClr val="000000"/>
              </a:solidFill>
              <a:latin typeface="Times New Roman"/>
            </a:endParaRPr>
          </a:p>
        </p:txBody>
      </p:sp>
      <p:sp>
        <p:nvSpPr>
          <p:cNvPr id="357" name="TextBox 25"/>
          <p:cNvSpPr/>
          <p:nvPr/>
        </p:nvSpPr>
        <p:spPr>
          <a:xfrm>
            <a:off x="1661400" y="5641920"/>
            <a:ext cx="411120" cy="454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100" b="0" strike="noStrike" spc="-1">
                <a:solidFill>
                  <a:srgbClr val="000000"/>
                </a:solidFill>
                <a:latin typeface="Arial"/>
              </a:rPr>
              <a:t>P</a:t>
            </a:r>
            <a:r>
              <a:rPr lang="en-GB" sz="2100" b="0" strike="noStrike" spc="-1" baseline="-25000">
                <a:solidFill>
                  <a:srgbClr val="000000"/>
                </a:solidFill>
                <a:latin typeface="Arial"/>
              </a:rPr>
              <a:t>r</a:t>
            </a:r>
            <a:endParaRPr lang="en-GB" sz="2100" b="0" strike="noStrike" spc="-1">
              <a:solidFill>
                <a:srgbClr val="000000"/>
              </a:solidFill>
              <a:latin typeface="Times New Roman"/>
            </a:endParaRPr>
          </a:p>
        </p:txBody>
      </p:sp>
      <p:sp>
        <p:nvSpPr>
          <p:cNvPr id="358" name="AutoShape 16"/>
          <p:cNvSpPr/>
          <p:nvPr/>
        </p:nvSpPr>
        <p:spPr>
          <a:xfrm rot="16200000">
            <a:off x="5266440" y="1576080"/>
            <a:ext cx="1447560" cy="7467120"/>
          </a:xfrm>
          <a:prstGeom prst="triangle">
            <a:avLst>
              <a:gd name="adj" fmla="val 50000"/>
            </a:avLst>
          </a:prstGeom>
          <a:solidFill>
            <a:srgbClr val="CCCCCC">
              <a:alpha val="51000"/>
            </a:srgbClr>
          </a:solidFill>
          <a:ln w="0">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2100" b="0" strike="noStrike" spc="-1">
              <a:solidFill>
                <a:srgbClr val="000000"/>
              </a:solidFill>
              <a:latin typeface="Times New Roman"/>
            </a:endParaRPr>
          </a:p>
        </p:txBody>
      </p:sp>
      <p:sp>
        <p:nvSpPr>
          <p:cNvPr id="359" name="AutoShape 17"/>
          <p:cNvSpPr/>
          <p:nvPr/>
        </p:nvSpPr>
        <p:spPr>
          <a:xfrm rot="5400000">
            <a:off x="6638400" y="4928760"/>
            <a:ext cx="990360" cy="761760"/>
          </a:xfrm>
          <a:custGeom>
            <a:avLst/>
            <a:gdLst>
              <a:gd name="textAreaLeft" fmla="*/ 112680 w 990360"/>
              <a:gd name="textAreaRight" fmla="*/ 877680 w 990360"/>
              <a:gd name="textAreaTop" fmla="*/ 86400 h 761760"/>
              <a:gd name="textAreaBottom" fmla="*/ 675360 h 761760"/>
            </a:gdLst>
            <a:ahLst/>
            <a:cxnLst/>
            <a:rect l="textAreaLeft" t="textAreaTop" r="textAreaRight" b="textAreaBottom"/>
            <a:pathLst>
              <a:path w="21600" h="21600">
                <a:moveTo>
                  <a:pt x="0" y="0"/>
                </a:moveTo>
                <a:lnTo>
                  <a:pt x="1315" y="21600"/>
                </a:lnTo>
                <a:lnTo>
                  <a:pt x="20285" y="21600"/>
                </a:lnTo>
                <a:lnTo>
                  <a:pt x="21600" y="0"/>
                </a:lnTo>
                <a:close/>
              </a:path>
            </a:pathLst>
          </a:custGeom>
          <a:solidFill>
            <a:srgbClr val="777777">
              <a:alpha val="44000"/>
            </a:srgbClr>
          </a:solidFill>
          <a:ln w="0">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2100" b="0" strike="noStrike" spc="-1">
              <a:solidFill>
                <a:srgbClr val="000000"/>
              </a:solidFill>
              <a:latin typeface="Times New Roman"/>
            </a:endParaRPr>
          </a:p>
        </p:txBody>
      </p:sp>
      <p:sp>
        <p:nvSpPr>
          <p:cNvPr id="360" name="TextBox 26"/>
          <p:cNvSpPr/>
          <p:nvPr/>
        </p:nvSpPr>
        <p:spPr>
          <a:xfrm>
            <a:off x="1012680" y="5623200"/>
            <a:ext cx="507240" cy="410400"/>
          </a:xfrm>
          <a:prstGeom prst="rect">
            <a:avLst/>
          </a:prstGeom>
          <a:noFill/>
          <a:ln w="0">
            <a:solidFill>
              <a:srgbClr val="7D6E5F"/>
            </a:solid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100" b="0" strike="noStrike" spc="-1">
                <a:solidFill>
                  <a:srgbClr val="000000"/>
                </a:solidFill>
                <a:latin typeface="Arial"/>
              </a:rPr>
              <a:t>Rx</a:t>
            </a:r>
            <a:endParaRPr lang="en-GB" sz="2100" b="0" strike="noStrike" spc="-1">
              <a:solidFill>
                <a:srgbClr val="000000"/>
              </a:solidFill>
              <a:latin typeface="Times New Roman"/>
            </a:endParaRPr>
          </a:p>
        </p:txBody>
      </p:sp>
      <p:sp>
        <p:nvSpPr>
          <p:cNvPr id="361" name="Elbow Connector 9"/>
          <p:cNvSpPr/>
          <p:nvPr/>
        </p:nvSpPr>
        <p:spPr>
          <a:xfrm rot="10800000" flipV="1">
            <a:off x="1523520" y="5301360"/>
            <a:ext cx="278280" cy="523080"/>
          </a:xfrm>
          <a:prstGeom prst="bentConnector3">
            <a:avLst>
              <a:gd name="adj1" fmla="val 50000"/>
            </a:avLst>
          </a:prstGeom>
          <a:solidFill>
            <a:srgbClr val="FF0000"/>
          </a:solidFill>
          <a:ln w="9360">
            <a:solidFill>
              <a:srgbClr val="000000"/>
            </a:solidFill>
            <a:round/>
            <a:tailEnd type="arrow" w="med" len="me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Times New Roman"/>
            </a:endParaRPr>
          </a:p>
        </p:txBody>
      </p:sp>
      <p:sp>
        <p:nvSpPr>
          <p:cNvPr id="362" name="Elbow Connector 10"/>
          <p:cNvSpPr/>
          <p:nvPr/>
        </p:nvSpPr>
        <p:spPr>
          <a:xfrm>
            <a:off x="1494000" y="4894560"/>
            <a:ext cx="307440" cy="412560"/>
          </a:xfrm>
          <a:prstGeom prst="bentConnector3">
            <a:avLst>
              <a:gd name="adj1" fmla="val 50000"/>
            </a:avLst>
          </a:prstGeom>
          <a:solidFill>
            <a:srgbClr val="FF0000"/>
          </a:solidFill>
          <a:ln w="9360">
            <a:solidFill>
              <a:srgbClr val="000000"/>
            </a:solidFill>
            <a:round/>
            <a:tailEnd type="arrow" w="med" len="me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Times New Roman"/>
            </a:endParaRPr>
          </a:p>
        </p:txBody>
      </p:sp>
      <p:sp>
        <p:nvSpPr>
          <p:cNvPr id="363" name="Line 5"/>
          <p:cNvSpPr/>
          <p:nvPr/>
        </p:nvSpPr>
        <p:spPr>
          <a:xfrm>
            <a:off x="2256840" y="5310000"/>
            <a:ext cx="4876920" cy="360"/>
          </a:xfrm>
          <a:prstGeom prst="line">
            <a:avLst/>
          </a:prstGeom>
          <a:ln w="15840">
            <a:solidFill>
              <a:srgbClr val="000000"/>
            </a:solidFill>
            <a:prstDash val="dash"/>
            <a:round/>
          </a:ln>
        </p:spPr>
        <p:style>
          <a:lnRef idx="0">
            <a:scrgbClr r="0" g="0" b="0"/>
          </a:lnRef>
          <a:fillRef idx="0">
            <a:scrgbClr r="0" g="0" b="0"/>
          </a:fillRef>
          <a:effectRef idx="0">
            <a:scrgbClr r="0" g="0" b="0"/>
          </a:effectRef>
          <a:fontRef idx="minor"/>
        </p:style>
        <p:txBody>
          <a:bodyPr lIns="90000" tIns="-44640" rIns="90000" bIns="-44640" anchor="t" anchorCtr="1">
            <a:noAutofit/>
          </a:bodyPr>
          <a:lstStyle/>
          <a:p>
            <a:endParaRPr lang="en-GB" sz="2100" b="0" strike="noStrike" spc="-1">
              <a:solidFill>
                <a:srgbClr val="000000"/>
              </a:solidFill>
              <a:latin typeface="Times New Roman"/>
            </a:endParaRPr>
          </a:p>
        </p:txBody>
      </p:sp>
      <p:sp>
        <p:nvSpPr>
          <p:cNvPr id="364" name="TextBox 28"/>
          <p:cNvSpPr/>
          <p:nvPr/>
        </p:nvSpPr>
        <p:spPr>
          <a:xfrm>
            <a:off x="4529520" y="4965120"/>
            <a:ext cx="329040" cy="410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100" b="0" strike="noStrike" spc="-1">
                <a:solidFill>
                  <a:srgbClr val="000000"/>
                </a:solidFill>
                <a:latin typeface="Arial"/>
              </a:rPr>
              <a:t>θ</a:t>
            </a:r>
            <a:endParaRPr lang="en-GB" sz="2100" b="0" strike="noStrike" spc="-1">
              <a:solidFill>
                <a:srgbClr val="000000"/>
              </a:solidFill>
              <a:latin typeface="Times New Roman"/>
            </a:endParaRPr>
          </a:p>
        </p:txBody>
      </p:sp>
      <p:sp>
        <p:nvSpPr>
          <p:cNvPr id="365" name="Text Box 5"/>
          <p:cNvSpPr/>
          <p:nvPr/>
        </p:nvSpPr>
        <p:spPr>
          <a:xfrm>
            <a:off x="5610600" y="4890600"/>
            <a:ext cx="29088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400" b="0" strike="noStrike" spc="-1">
                <a:solidFill>
                  <a:srgbClr val="000000"/>
                </a:solidFill>
                <a:latin typeface="Tahoma"/>
              </a:rPr>
              <a:t>r</a:t>
            </a:r>
            <a:endParaRPr lang="en-GB" sz="2400" b="0" strike="noStrike" spc="-1">
              <a:solidFill>
                <a:srgbClr val="000000"/>
              </a:solidFill>
              <a:latin typeface="Times New Roman"/>
            </a:endParaRPr>
          </a:p>
        </p:txBody>
      </p:sp>
      <p:sp>
        <p:nvSpPr>
          <p:cNvPr id="366" name="Arc 5"/>
          <p:cNvSpPr/>
          <p:nvPr/>
        </p:nvSpPr>
        <p:spPr>
          <a:xfrm>
            <a:off x="4369680" y="5101560"/>
            <a:ext cx="270360" cy="433800"/>
          </a:xfrm>
          <a:prstGeom prst="arc">
            <a:avLst>
              <a:gd name="adj1" fmla="val 16200000"/>
              <a:gd name="adj2" fmla="val 5234030"/>
            </a:avLst>
          </a:prstGeom>
          <a:noFill/>
          <a:ln w="19080">
            <a:solidFill>
              <a:srgbClr val="000000"/>
            </a:solidFill>
            <a:round/>
          </a:ln>
        </p:spPr>
        <p:style>
          <a:lnRef idx="0">
            <a:scrgbClr r="0" g="0" b="0"/>
          </a:lnRef>
          <a:fillRef idx="0">
            <a:scrgbClr r="0" g="0" b="0"/>
          </a:fillRef>
          <a:effectRef idx="0">
            <a:scrgbClr r="0" g="0" b="0"/>
          </a:effectRef>
          <a:fontRef idx="minor"/>
        </p:style>
        <p:txBody>
          <a:bodyPr numCol="1" spcCol="0" anchor="t">
            <a:noAutofit/>
          </a:bodyPr>
          <a:lstStyle/>
          <a:p>
            <a:endParaRPr lang="en-GB" sz="2100" b="0" strike="noStrike" spc="-1">
              <a:solidFill>
                <a:srgbClr val="000000"/>
              </a:solidFill>
              <a:latin typeface="Times New Roman"/>
            </a:endParaRPr>
          </a:p>
        </p:txBody>
      </p:sp>
      <mc:AlternateContent xmlns:mc="http://schemas.openxmlformats.org/markup-compatibility/2006">
        <mc:Choice xmlns:a14="http://schemas.microsoft.com/office/drawing/2010/main" Requires="a14">
          <p:sp>
            <p:nvSpPr>
              <p:cNvPr id="367" name="ZoneTexte 366"/>
              <p:cNvSpPr txBox="1"/>
              <p:nvPr/>
            </p:nvSpPr>
            <p:spPr>
              <a:xfrm>
                <a:off x="2545200" y="3886560"/>
                <a:ext cx="1642336" cy="355320"/>
              </a:xfrm>
              <a:prstGeom prst="rect">
                <a:avLst/>
              </a:prstGeom>
            </p:spPr>
            <p:txBody>
              <a:bodyPr/>
              <a:lstStyle/>
              <a:p>
                <a14:m>
                  <m:oMathPara xmlns:m="http://schemas.openxmlformats.org/officeDocument/2006/math">
                    <m:oMathParaPr>
                      <m:jc m:val="centerGroup"/>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𝑡𝑣</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𝑡𝑣</m:t>
                          </m:r>
                        </m:sub>
                      </m:sSub>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𝑗</m:t>
                          </m:r>
                          <m:sSub>
                            <m:sSubPr>
                              <m:ctrlPr>
                                <a:rPr i="1">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𝑡𝑣</m:t>
                              </m:r>
                            </m:sub>
                          </m:sSub>
                        </m:sup>
                      </m:sSup>
                    </m:oMath>
                  </m:oMathPara>
                </a14:m>
                <a:endParaRPr dirty="0"/>
              </a:p>
            </p:txBody>
          </p:sp>
        </mc:Choice>
        <mc:Fallback>
          <p:sp>
            <p:nvSpPr>
              <p:cNvPr id="367" name="ZoneTexte 366"/>
              <p:cNvSpPr txBox="1">
                <a:spLocks noRot="1" noChangeAspect="1" noMove="1" noResize="1" noEditPoints="1" noAdjustHandles="1" noChangeArrowheads="1" noChangeShapeType="1" noTextEdit="1"/>
              </p:cNvSpPr>
              <p:nvPr/>
            </p:nvSpPr>
            <p:spPr>
              <a:xfrm>
                <a:off x="2545200" y="3886560"/>
                <a:ext cx="1642336" cy="355320"/>
              </a:xfrm>
              <a:prstGeom prst="rect">
                <a:avLst/>
              </a:prstGeom>
              <a:blipFill>
                <a:blip r:embed="rId3"/>
                <a:stretch>
                  <a:fillRect b="-6897"/>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368" name="ZoneTexte 367"/>
              <p:cNvSpPr txBox="1"/>
              <p:nvPr/>
            </p:nvSpPr>
            <p:spPr>
              <a:xfrm>
                <a:off x="2617200" y="5614560"/>
                <a:ext cx="1684260" cy="355320"/>
              </a:xfrm>
              <a:prstGeom prst="rect">
                <a:avLst/>
              </a:prstGeom>
            </p:spPr>
            <p:txBody>
              <a:bodyPr/>
              <a:lstStyle/>
              <a:p>
                <a14:m>
                  <m:oMathPara xmlns:m="http://schemas.openxmlformats.org/officeDocument/2006/math">
                    <m:oMathParaPr>
                      <m:jc m:val="centerGroup"/>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𝑟𝑣</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𝑟𝑣</m:t>
                          </m:r>
                        </m:sub>
                      </m:sSub>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𝑗</m:t>
                          </m:r>
                          <m:sSub>
                            <m:sSubPr>
                              <m:ctrlPr>
                                <a:rPr i="1">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𝑟𝑣</m:t>
                              </m:r>
                            </m:sub>
                          </m:sSub>
                        </m:sup>
                      </m:sSup>
                    </m:oMath>
                  </m:oMathPara>
                </a14:m>
                <a:endParaRPr dirty="0"/>
              </a:p>
            </p:txBody>
          </p:sp>
        </mc:Choice>
        <mc:Fallback>
          <p:sp>
            <p:nvSpPr>
              <p:cNvPr id="368" name="ZoneTexte 367"/>
              <p:cNvSpPr txBox="1">
                <a:spLocks noRot="1" noChangeAspect="1" noMove="1" noResize="1" noEditPoints="1" noAdjustHandles="1" noChangeArrowheads="1" noChangeShapeType="1" noTextEdit="1"/>
              </p:cNvSpPr>
              <p:nvPr/>
            </p:nvSpPr>
            <p:spPr>
              <a:xfrm>
                <a:off x="2617200" y="5614560"/>
                <a:ext cx="1684260" cy="355320"/>
              </a:xfrm>
              <a:prstGeom prst="rect">
                <a:avLst/>
              </a:prstGeom>
              <a:blipFill>
                <a:blip r:embed="rId4"/>
                <a:stretch>
                  <a:fillRect b="-5172"/>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369" name="ZoneTexte 368"/>
              <p:cNvSpPr txBox="1"/>
              <p:nvPr/>
            </p:nvSpPr>
            <p:spPr>
              <a:xfrm>
                <a:off x="8341560" y="5614560"/>
                <a:ext cx="1666620" cy="355320"/>
              </a:xfrm>
              <a:prstGeom prst="rect">
                <a:avLst/>
              </a:prstGeom>
            </p:spPr>
            <p:txBody>
              <a:bodyPr/>
              <a:lstStyle/>
              <a:p>
                <a14:m>
                  <m:oMathPara xmlns:m="http://schemas.openxmlformats.org/officeDocument/2006/math">
                    <m:oMathParaPr>
                      <m:jc m:val="centerGroup"/>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𝑓𝑣</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𝑓𝑣</m:t>
                          </m:r>
                        </m:sub>
                      </m:sSub>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𝑗</m:t>
                          </m:r>
                          <m:sSub>
                            <m:sSubPr>
                              <m:ctrlPr>
                                <a:rPr i="1">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𝑓𝑣</m:t>
                              </m:r>
                            </m:sub>
                          </m:sSub>
                        </m:sup>
                      </m:sSup>
                    </m:oMath>
                  </m:oMathPara>
                </a14:m>
                <a:endParaRPr dirty="0"/>
              </a:p>
            </p:txBody>
          </p:sp>
        </mc:Choice>
        <mc:Fallback>
          <p:sp>
            <p:nvSpPr>
              <p:cNvPr id="369" name="ZoneTexte 368"/>
              <p:cNvSpPr txBox="1">
                <a:spLocks noRot="1" noChangeAspect="1" noMove="1" noResize="1" noEditPoints="1" noAdjustHandles="1" noChangeArrowheads="1" noChangeShapeType="1" noTextEdit="1"/>
              </p:cNvSpPr>
              <p:nvPr/>
            </p:nvSpPr>
            <p:spPr>
              <a:xfrm>
                <a:off x="8341560" y="5614560"/>
                <a:ext cx="1666620" cy="355320"/>
              </a:xfrm>
              <a:prstGeom prst="rect">
                <a:avLst/>
              </a:prstGeom>
              <a:blipFill>
                <a:blip r:embed="rId5"/>
                <a:stretch>
                  <a:fillRect b="-27586"/>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370" name="ZoneTexte 369"/>
              <p:cNvSpPr txBox="1"/>
              <p:nvPr/>
            </p:nvSpPr>
            <p:spPr>
              <a:xfrm>
                <a:off x="5137559" y="5614560"/>
                <a:ext cx="1684259" cy="355320"/>
              </a:xfrm>
              <a:prstGeom prst="rect">
                <a:avLst/>
              </a:prstGeom>
            </p:spPr>
            <p:txBody>
              <a:bodyPr/>
              <a:lstStyle/>
              <a:p>
                <a14:m>
                  <m:oMathPara xmlns:m="http://schemas.openxmlformats.org/officeDocument/2006/math">
                    <m:oMathParaPr>
                      <m:jc m:val="centerGroup"/>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𝑏𝑣</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𝑏𝑣</m:t>
                          </m:r>
                        </m:sub>
                      </m:sSub>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𝑗</m:t>
                          </m:r>
                          <m:sSub>
                            <m:sSubPr>
                              <m:ctrlPr>
                                <a:rPr i="1">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𝑏𝑣</m:t>
                              </m:r>
                            </m:sub>
                          </m:sSub>
                        </m:sup>
                      </m:sSup>
                    </m:oMath>
                  </m:oMathPara>
                </a14:m>
                <a:endParaRPr dirty="0"/>
              </a:p>
            </p:txBody>
          </p:sp>
        </mc:Choice>
        <mc:Fallback>
          <p:sp>
            <p:nvSpPr>
              <p:cNvPr id="370" name="ZoneTexte 369"/>
              <p:cNvSpPr txBox="1">
                <a:spLocks noRot="1" noChangeAspect="1" noMove="1" noResize="1" noEditPoints="1" noAdjustHandles="1" noChangeArrowheads="1" noChangeShapeType="1" noTextEdit="1"/>
              </p:cNvSpPr>
              <p:nvPr/>
            </p:nvSpPr>
            <p:spPr>
              <a:xfrm>
                <a:off x="5137559" y="5614560"/>
                <a:ext cx="1684259" cy="355320"/>
              </a:xfrm>
              <a:prstGeom prst="rect">
                <a:avLst/>
              </a:prstGeom>
              <a:blipFill>
                <a:blip r:embed="rId6"/>
                <a:stretch>
                  <a:fillRect b="-10345"/>
                </a:stretch>
              </a:blipFill>
            </p:spPr>
            <p:txBody>
              <a:bodyPr/>
              <a:lstStyle/>
              <a:p>
                <a:r>
                  <a:rPr lang="fr-FR">
                    <a:noFill/>
                  </a:rPr>
                  <a:t> </a:t>
                </a:r>
              </a:p>
            </p:txBody>
          </p:sp>
        </mc:Fallback>
      </mc:AlternateContent>
      <p:pic>
        <p:nvPicPr>
          <p:cNvPr id="371" name="Picture 17" descr="vertical"/>
          <p:cNvPicPr/>
          <p:nvPr/>
        </p:nvPicPr>
        <p:blipFill>
          <a:blip r:embed="rId7"/>
          <a:stretch/>
        </p:blipFill>
        <p:spPr>
          <a:xfrm>
            <a:off x="2342880" y="4233960"/>
            <a:ext cx="3484800" cy="720000"/>
          </a:xfrm>
          <a:prstGeom prst="rect">
            <a:avLst/>
          </a:prstGeom>
          <a:ln w="0">
            <a:noFill/>
          </a:ln>
          <a:effectLst>
            <a:outerShdw blurRad="50760" dist="50760" dir="5400000" rotWithShape="0">
              <a:srgbClr val="000000">
                <a:alpha val="0"/>
              </a:srgbClr>
            </a:outerShdw>
          </a:effectLst>
        </p:spPr>
      </p:pic>
      <p:pic>
        <p:nvPicPr>
          <p:cNvPr id="372" name="Picture 21" descr="vertical"/>
          <p:cNvPicPr/>
          <p:nvPr/>
        </p:nvPicPr>
        <p:blipFill>
          <a:blip r:embed="rId8"/>
          <a:stretch/>
        </p:blipFill>
        <p:spPr>
          <a:xfrm>
            <a:off x="2468880" y="5361120"/>
            <a:ext cx="1224000" cy="252000"/>
          </a:xfrm>
          <a:prstGeom prst="rect">
            <a:avLst/>
          </a:prstGeom>
          <a:ln w="0">
            <a:noFill/>
          </a:ln>
          <a:effectLst>
            <a:outerShdw blurRad="50760" dist="50760" dir="5400000" rotWithShape="0">
              <a:srgbClr val="000000">
                <a:alpha val="0"/>
              </a:srgbClr>
            </a:outerShdw>
          </a:effectLst>
        </p:spPr>
      </p:pic>
      <p:pic>
        <p:nvPicPr>
          <p:cNvPr id="373" name="Picture 22" descr="vertical"/>
          <p:cNvPicPr/>
          <p:nvPr/>
        </p:nvPicPr>
        <p:blipFill>
          <a:blip r:embed="rId8"/>
          <a:stretch/>
        </p:blipFill>
        <p:spPr>
          <a:xfrm>
            <a:off x="5133240" y="5361120"/>
            <a:ext cx="1220400" cy="252000"/>
          </a:xfrm>
          <a:prstGeom prst="rect">
            <a:avLst/>
          </a:prstGeom>
          <a:ln w="0">
            <a:noFill/>
          </a:ln>
          <a:effectLst>
            <a:outerShdw blurRad="50760" dist="50760" dir="5400000" rotWithShape="0">
              <a:srgbClr val="000000">
                <a:alpha val="0"/>
              </a:srgbClr>
            </a:outerShdw>
          </a:effectLst>
        </p:spPr>
      </p:pic>
      <p:pic>
        <p:nvPicPr>
          <p:cNvPr id="374" name="Picture 23" descr="vertical"/>
          <p:cNvPicPr/>
          <p:nvPr/>
        </p:nvPicPr>
        <p:blipFill>
          <a:blip r:embed="rId8"/>
          <a:stretch/>
        </p:blipFill>
        <p:spPr>
          <a:xfrm>
            <a:off x="8337600" y="5361120"/>
            <a:ext cx="1220400" cy="252000"/>
          </a:xfrm>
          <a:prstGeom prst="rect">
            <a:avLst/>
          </a:prstGeom>
          <a:ln w="0">
            <a:noFill/>
          </a:ln>
          <a:effectLst>
            <a:outerShdw blurRad="50760" dist="50760" dir="5400000" rotWithShape="0">
              <a:srgbClr val="000000">
                <a:alpha val="0"/>
              </a:srgbClr>
            </a:outerShdw>
          </a:effectLst>
        </p:spPr>
      </p:pic>
      <mc:AlternateContent xmlns:mc="http://schemas.openxmlformats.org/markup-compatibility/2006">
        <mc:Choice xmlns:a14="http://schemas.microsoft.com/office/drawing/2010/main" Requires="a14">
          <p:sp>
            <p:nvSpPr>
              <p:cNvPr id="375" name="ZoneTexte 374"/>
              <p:cNvSpPr txBox="1"/>
              <p:nvPr/>
            </p:nvSpPr>
            <p:spPr>
              <a:xfrm>
                <a:off x="801720" y="1212120"/>
                <a:ext cx="2097720" cy="763200"/>
              </a:xfrm>
              <a:prstGeom prst="rect">
                <a:avLst/>
              </a:prstGeom>
            </p:spPr>
            <p:txBody>
              <a:bodyPr/>
              <a:lstStyle/>
              <a:p>
                <a14:m>
                  <m:oMathPara xmlns:m="http://schemas.openxmlformats.org/officeDocument/2006/math">
                    <m:oMathParaPr>
                      <m:jc m:val="centerGroup"/>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𝑏</m:t>
                          </m:r>
                        </m:sub>
                      </m:sSub>
                      <m:r>
                        <a:rPr>
                          <a:latin typeface="Cambria Math" panose="02040503050406030204" pitchFamily="18" charset="0"/>
                        </a:rPr>
                        <m:t>=</m:t>
                      </m:r>
                      <m:d>
                        <m:dPr>
                          <m:ctrlPr>
                            <a:rPr i="1">
                              <a:latin typeface="Cambria Math" panose="02040503050406030204" pitchFamily="18" charset="0"/>
                            </a:rPr>
                          </m:ctrlPr>
                        </m:dPr>
                        <m:e>
                          <m:m>
                            <m:mPr>
                              <m:mcs>
                                <m:mc>
                                  <m:mcPr>
                                    <m:count m:val="2"/>
                                    <m:mcJc m:val="center"/>
                                  </m:mcPr>
                                </m:mc>
                              </m:mcs>
                              <m:ctrlPr>
                                <a:rPr i="1">
                                  <a:latin typeface="Cambria Math" panose="02040503050406030204" pitchFamily="18" charset="0"/>
                                </a:rPr>
                              </m:ctrlPr>
                            </m:mPr>
                            <m:mr>
                              <m:e>
                                <m:sSub>
                                  <m:sSubPr>
                                    <m:ctrlPr>
                                      <a:rPr i="1">
                                        <a:latin typeface="Cambria Math" panose="02040503050406030204" pitchFamily="18" charset="0"/>
                                      </a:rPr>
                                    </m:ctrlPr>
                                  </m:sSubPr>
                                  <m:e>
                                    <m:r>
                                      <a:rPr>
                                        <a:latin typeface="Cambria Math" panose="02040503050406030204" pitchFamily="18" charset="0"/>
                                      </a:rPr>
                                      <m:t>𝑆</m:t>
                                    </m:r>
                                  </m:e>
                                  <m:sub>
                                    <m:sSub>
                                      <m:sSubPr>
                                        <m:ctrlPr>
                                          <a:rPr i="1">
                                            <a:latin typeface="Cambria Math" panose="02040503050406030204" pitchFamily="18" charset="0"/>
                                          </a:rPr>
                                        </m:ctrlPr>
                                      </m:sSubPr>
                                      <m:e>
                                        <m:r>
                                          <a:rPr>
                                            <a:latin typeface="Cambria Math" panose="02040503050406030204" pitchFamily="18" charset="0"/>
                                          </a:rPr>
                                          <m:t>𝑏</m:t>
                                        </m:r>
                                      </m:e>
                                      <m:sub>
                                        <m:r>
                                          <a:rPr>
                                            <a:latin typeface="Cambria Math" panose="02040503050406030204" pitchFamily="18" charset="0"/>
                                          </a:rPr>
                                          <m:t>𝑣𝑣</m:t>
                                        </m:r>
                                      </m:sub>
                                    </m:sSub>
                                  </m:sub>
                                </m:sSub>
                              </m:e>
                              <m:e>
                                <m:sSub>
                                  <m:sSubPr>
                                    <m:ctrlPr>
                                      <a:rPr i="1">
                                        <a:latin typeface="Cambria Math" panose="02040503050406030204" pitchFamily="18" charset="0"/>
                                      </a:rPr>
                                    </m:ctrlPr>
                                  </m:sSubPr>
                                  <m:e>
                                    <m:r>
                                      <a:rPr>
                                        <a:latin typeface="Cambria Math" panose="02040503050406030204" pitchFamily="18" charset="0"/>
                                      </a:rPr>
                                      <m:t>𝑆</m:t>
                                    </m:r>
                                  </m:e>
                                  <m:sub>
                                    <m:sSub>
                                      <m:sSubPr>
                                        <m:ctrlPr>
                                          <a:rPr i="1">
                                            <a:latin typeface="Cambria Math" panose="02040503050406030204" pitchFamily="18" charset="0"/>
                                          </a:rPr>
                                        </m:ctrlPr>
                                      </m:sSubPr>
                                      <m:e>
                                        <m:r>
                                          <a:rPr>
                                            <a:latin typeface="Cambria Math" panose="02040503050406030204" pitchFamily="18" charset="0"/>
                                          </a:rPr>
                                          <m:t>𝑏</m:t>
                                        </m:r>
                                      </m:e>
                                      <m:sub>
                                        <m:r>
                                          <a:rPr>
                                            <a:latin typeface="Cambria Math" panose="02040503050406030204" pitchFamily="18" charset="0"/>
                                          </a:rPr>
                                          <m:t>𝑣h</m:t>
                                        </m:r>
                                      </m:sub>
                                    </m:sSub>
                                  </m:sub>
                                </m:sSub>
                              </m:e>
                            </m:mr>
                            <m:mr>
                              <m:e>
                                <m:sSub>
                                  <m:sSubPr>
                                    <m:ctrlPr>
                                      <a:rPr i="1">
                                        <a:latin typeface="Cambria Math" panose="02040503050406030204" pitchFamily="18" charset="0"/>
                                      </a:rPr>
                                    </m:ctrlPr>
                                  </m:sSubPr>
                                  <m:e>
                                    <m:r>
                                      <a:rPr>
                                        <a:latin typeface="Cambria Math" panose="02040503050406030204" pitchFamily="18" charset="0"/>
                                      </a:rPr>
                                      <m:t>𝑆</m:t>
                                    </m:r>
                                  </m:e>
                                  <m:sub>
                                    <m:sSub>
                                      <m:sSubPr>
                                        <m:ctrlPr>
                                          <a:rPr i="1">
                                            <a:latin typeface="Cambria Math" panose="02040503050406030204" pitchFamily="18" charset="0"/>
                                          </a:rPr>
                                        </m:ctrlPr>
                                      </m:sSubPr>
                                      <m:e>
                                        <m:r>
                                          <a:rPr>
                                            <a:latin typeface="Cambria Math" panose="02040503050406030204" pitchFamily="18" charset="0"/>
                                          </a:rPr>
                                          <m:t>𝑏</m:t>
                                        </m:r>
                                      </m:e>
                                      <m:sub>
                                        <m:r>
                                          <a:rPr>
                                            <a:latin typeface="Cambria Math" panose="02040503050406030204" pitchFamily="18" charset="0"/>
                                          </a:rPr>
                                          <m:t>h𝑣</m:t>
                                        </m:r>
                                      </m:sub>
                                    </m:sSub>
                                  </m:sub>
                                </m:sSub>
                              </m:e>
                              <m:e>
                                <m:sSub>
                                  <m:sSubPr>
                                    <m:ctrlPr>
                                      <a:rPr i="1">
                                        <a:latin typeface="Cambria Math" panose="02040503050406030204" pitchFamily="18" charset="0"/>
                                      </a:rPr>
                                    </m:ctrlPr>
                                  </m:sSubPr>
                                  <m:e>
                                    <m:r>
                                      <a:rPr>
                                        <a:latin typeface="Cambria Math" panose="02040503050406030204" pitchFamily="18" charset="0"/>
                                      </a:rPr>
                                      <m:t>𝑆</m:t>
                                    </m:r>
                                  </m:e>
                                  <m:sub>
                                    <m:sSub>
                                      <m:sSubPr>
                                        <m:ctrlPr>
                                          <a:rPr i="1">
                                            <a:latin typeface="Cambria Math" panose="02040503050406030204" pitchFamily="18" charset="0"/>
                                          </a:rPr>
                                        </m:ctrlPr>
                                      </m:sSubPr>
                                      <m:e>
                                        <m:r>
                                          <a:rPr>
                                            <a:latin typeface="Cambria Math" panose="02040503050406030204" pitchFamily="18" charset="0"/>
                                          </a:rPr>
                                          <m:t>𝑏</m:t>
                                        </m:r>
                                      </m:e>
                                      <m:sub>
                                        <m:r>
                                          <a:rPr>
                                            <a:latin typeface="Cambria Math" panose="02040503050406030204" pitchFamily="18" charset="0"/>
                                          </a:rPr>
                                          <m:t>hh</m:t>
                                        </m:r>
                                      </m:sub>
                                    </m:sSub>
                                  </m:sub>
                                </m:sSub>
                              </m:e>
                            </m:mr>
                          </m:m>
                        </m:e>
                      </m:d>
                    </m:oMath>
                  </m:oMathPara>
                </a14:m>
                <a:endParaRPr dirty="0"/>
              </a:p>
            </p:txBody>
          </p:sp>
        </mc:Choice>
        <mc:Fallback>
          <p:sp>
            <p:nvSpPr>
              <p:cNvPr id="375" name="ZoneTexte 374"/>
              <p:cNvSpPr txBox="1">
                <a:spLocks noRot="1" noChangeAspect="1" noMove="1" noResize="1" noEditPoints="1" noAdjustHandles="1" noChangeArrowheads="1" noChangeShapeType="1" noTextEdit="1"/>
              </p:cNvSpPr>
              <p:nvPr/>
            </p:nvSpPr>
            <p:spPr>
              <a:xfrm>
                <a:off x="801720" y="1212120"/>
                <a:ext cx="2097720" cy="763200"/>
              </a:xfrm>
              <a:prstGeom prst="rect">
                <a:avLst/>
              </a:prstGeom>
              <a:blipFill>
                <a:blip r:embed="rId9"/>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376" name="ZoneTexte 375"/>
              <p:cNvSpPr txBox="1"/>
              <p:nvPr/>
            </p:nvSpPr>
            <p:spPr>
              <a:xfrm>
                <a:off x="802080" y="2148120"/>
                <a:ext cx="2097360" cy="772560"/>
              </a:xfrm>
              <a:prstGeom prst="rect">
                <a:avLst/>
              </a:prstGeom>
            </p:spPr>
            <p:txBody>
              <a:bodyPr/>
              <a:lstStyle/>
              <a:p>
                <a14:m>
                  <m:oMathPara xmlns:m="http://schemas.openxmlformats.org/officeDocument/2006/math">
                    <m:oMathParaPr>
                      <m:jc m:val="centerGroup"/>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𝑓</m:t>
                          </m:r>
                        </m:sub>
                      </m:sSub>
                      <m:r>
                        <a:rPr>
                          <a:latin typeface="Cambria Math" panose="02040503050406030204" pitchFamily="18" charset="0"/>
                        </a:rPr>
                        <m:t>=</m:t>
                      </m:r>
                      <m:d>
                        <m:dPr>
                          <m:ctrlPr>
                            <a:rPr i="1">
                              <a:latin typeface="Cambria Math" panose="02040503050406030204" pitchFamily="18" charset="0"/>
                            </a:rPr>
                          </m:ctrlPr>
                        </m:dPr>
                        <m:e>
                          <m:m>
                            <m:mPr>
                              <m:mcs>
                                <m:mc>
                                  <m:mcPr>
                                    <m:count m:val="2"/>
                                    <m:mcJc m:val="center"/>
                                  </m:mcPr>
                                </m:mc>
                              </m:mcs>
                              <m:ctrlPr>
                                <a:rPr i="1">
                                  <a:latin typeface="Cambria Math" panose="02040503050406030204" pitchFamily="18" charset="0"/>
                                </a:rPr>
                              </m:ctrlPr>
                            </m:mPr>
                            <m:mr>
                              <m:e>
                                <m:sSub>
                                  <m:sSubPr>
                                    <m:ctrlPr>
                                      <a:rPr i="1">
                                        <a:latin typeface="Cambria Math" panose="02040503050406030204" pitchFamily="18" charset="0"/>
                                      </a:rPr>
                                    </m:ctrlPr>
                                  </m:sSubPr>
                                  <m:e>
                                    <m:r>
                                      <a:rPr>
                                        <a:latin typeface="Cambria Math" panose="02040503050406030204" pitchFamily="18" charset="0"/>
                                      </a:rPr>
                                      <m:t>𝑆</m:t>
                                    </m:r>
                                  </m:e>
                                  <m:sub>
                                    <m:sSub>
                                      <m:sSubPr>
                                        <m:ctrlPr>
                                          <a:rPr i="1">
                                            <a:latin typeface="Cambria Math" panose="02040503050406030204" pitchFamily="18" charset="0"/>
                                          </a:rPr>
                                        </m:ctrlPr>
                                      </m:sSubPr>
                                      <m:e>
                                        <m:r>
                                          <a:rPr>
                                            <a:latin typeface="Cambria Math" panose="02040503050406030204" pitchFamily="18" charset="0"/>
                                          </a:rPr>
                                          <m:t>𝑓</m:t>
                                        </m:r>
                                      </m:e>
                                      <m:sub>
                                        <m:r>
                                          <a:rPr>
                                            <a:latin typeface="Cambria Math" panose="02040503050406030204" pitchFamily="18" charset="0"/>
                                          </a:rPr>
                                          <m:t>𝑣𝑣</m:t>
                                        </m:r>
                                      </m:sub>
                                    </m:sSub>
                                  </m:sub>
                                </m:sSub>
                              </m:e>
                              <m:e>
                                <m:sSub>
                                  <m:sSubPr>
                                    <m:ctrlPr>
                                      <a:rPr i="1">
                                        <a:latin typeface="Cambria Math" panose="02040503050406030204" pitchFamily="18" charset="0"/>
                                      </a:rPr>
                                    </m:ctrlPr>
                                  </m:sSubPr>
                                  <m:e>
                                    <m:r>
                                      <a:rPr>
                                        <a:latin typeface="Cambria Math" panose="02040503050406030204" pitchFamily="18" charset="0"/>
                                      </a:rPr>
                                      <m:t>𝑆</m:t>
                                    </m:r>
                                  </m:e>
                                  <m:sub>
                                    <m:sSub>
                                      <m:sSubPr>
                                        <m:ctrlPr>
                                          <a:rPr i="1">
                                            <a:latin typeface="Cambria Math" panose="02040503050406030204" pitchFamily="18" charset="0"/>
                                          </a:rPr>
                                        </m:ctrlPr>
                                      </m:sSubPr>
                                      <m:e>
                                        <m:r>
                                          <a:rPr>
                                            <a:latin typeface="Cambria Math" panose="02040503050406030204" pitchFamily="18" charset="0"/>
                                          </a:rPr>
                                          <m:t>𝑓</m:t>
                                        </m:r>
                                      </m:e>
                                      <m:sub>
                                        <m:r>
                                          <a:rPr>
                                            <a:latin typeface="Cambria Math" panose="02040503050406030204" pitchFamily="18" charset="0"/>
                                          </a:rPr>
                                          <m:t>𝑣h</m:t>
                                        </m:r>
                                      </m:sub>
                                    </m:sSub>
                                  </m:sub>
                                </m:sSub>
                              </m:e>
                            </m:mr>
                            <m:mr>
                              <m:e>
                                <m:sSub>
                                  <m:sSubPr>
                                    <m:ctrlPr>
                                      <a:rPr i="1">
                                        <a:latin typeface="Cambria Math" panose="02040503050406030204" pitchFamily="18" charset="0"/>
                                      </a:rPr>
                                    </m:ctrlPr>
                                  </m:sSubPr>
                                  <m:e>
                                    <m:r>
                                      <a:rPr>
                                        <a:latin typeface="Cambria Math" panose="02040503050406030204" pitchFamily="18" charset="0"/>
                                      </a:rPr>
                                      <m:t>𝑆</m:t>
                                    </m:r>
                                  </m:e>
                                  <m:sub>
                                    <m:sSub>
                                      <m:sSubPr>
                                        <m:ctrlPr>
                                          <a:rPr i="1">
                                            <a:latin typeface="Cambria Math" panose="02040503050406030204" pitchFamily="18" charset="0"/>
                                          </a:rPr>
                                        </m:ctrlPr>
                                      </m:sSubPr>
                                      <m:e>
                                        <m:r>
                                          <a:rPr>
                                            <a:latin typeface="Cambria Math" panose="02040503050406030204" pitchFamily="18" charset="0"/>
                                          </a:rPr>
                                          <m:t>𝑓</m:t>
                                        </m:r>
                                      </m:e>
                                      <m:sub>
                                        <m:r>
                                          <a:rPr>
                                            <a:latin typeface="Cambria Math" panose="02040503050406030204" pitchFamily="18" charset="0"/>
                                          </a:rPr>
                                          <m:t>h𝑣</m:t>
                                        </m:r>
                                      </m:sub>
                                    </m:sSub>
                                  </m:sub>
                                </m:sSub>
                              </m:e>
                              <m:e>
                                <m:sSub>
                                  <m:sSubPr>
                                    <m:ctrlPr>
                                      <a:rPr i="1">
                                        <a:latin typeface="Cambria Math" panose="02040503050406030204" pitchFamily="18" charset="0"/>
                                      </a:rPr>
                                    </m:ctrlPr>
                                  </m:sSubPr>
                                  <m:e>
                                    <m:r>
                                      <a:rPr>
                                        <a:latin typeface="Cambria Math" panose="02040503050406030204" pitchFamily="18" charset="0"/>
                                      </a:rPr>
                                      <m:t>𝑆</m:t>
                                    </m:r>
                                  </m:e>
                                  <m:sub>
                                    <m:sSub>
                                      <m:sSubPr>
                                        <m:ctrlPr>
                                          <a:rPr i="1">
                                            <a:latin typeface="Cambria Math" panose="02040503050406030204" pitchFamily="18" charset="0"/>
                                          </a:rPr>
                                        </m:ctrlPr>
                                      </m:sSubPr>
                                      <m:e>
                                        <m:r>
                                          <a:rPr>
                                            <a:latin typeface="Cambria Math" panose="02040503050406030204" pitchFamily="18" charset="0"/>
                                          </a:rPr>
                                          <m:t>𝑓</m:t>
                                        </m:r>
                                      </m:e>
                                      <m:sub>
                                        <m:r>
                                          <a:rPr>
                                            <a:latin typeface="Cambria Math" panose="02040503050406030204" pitchFamily="18" charset="0"/>
                                          </a:rPr>
                                          <m:t>hh</m:t>
                                        </m:r>
                                      </m:sub>
                                    </m:sSub>
                                  </m:sub>
                                </m:sSub>
                              </m:e>
                            </m:mr>
                          </m:m>
                        </m:e>
                      </m:d>
                    </m:oMath>
                  </m:oMathPara>
                </a14:m>
                <a:endParaRPr dirty="0"/>
              </a:p>
            </p:txBody>
          </p:sp>
        </mc:Choice>
        <mc:Fallback>
          <p:sp>
            <p:nvSpPr>
              <p:cNvPr id="376" name="ZoneTexte 375"/>
              <p:cNvSpPr txBox="1">
                <a:spLocks noRot="1" noChangeAspect="1" noMove="1" noResize="1" noEditPoints="1" noAdjustHandles="1" noChangeArrowheads="1" noChangeShapeType="1" noTextEdit="1"/>
              </p:cNvSpPr>
              <p:nvPr/>
            </p:nvSpPr>
            <p:spPr>
              <a:xfrm>
                <a:off x="802080" y="2148120"/>
                <a:ext cx="2097360" cy="772560"/>
              </a:xfrm>
              <a:prstGeom prst="rect">
                <a:avLst/>
              </a:prstGeom>
              <a:blipFill>
                <a:blip r:embed="rId10"/>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377" name="ZoneTexte 376"/>
              <p:cNvSpPr txBox="1"/>
              <p:nvPr/>
            </p:nvSpPr>
            <p:spPr>
              <a:xfrm>
                <a:off x="2951250" y="1361880"/>
                <a:ext cx="1890000" cy="355320"/>
              </a:xfrm>
              <a:prstGeom prst="rect">
                <a:avLst/>
              </a:prstGeom>
            </p:spPr>
            <p:txBody>
              <a:bodyPr/>
              <a:lstStyle/>
              <a:p>
                <a14:m>
                  <m:oMathPara xmlns:m="http://schemas.openxmlformats.org/officeDocument/2006/math">
                    <m:oMathParaPr>
                      <m:jc m:val="centerGroup"/>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𝜎</m:t>
                          </m:r>
                        </m:e>
                        <m:sub>
                          <m:sSub>
                            <m:sSubPr>
                              <m:ctrlPr>
                                <a:rPr i="1">
                                  <a:latin typeface="Cambria Math" panose="02040503050406030204" pitchFamily="18" charset="0"/>
                                </a:rPr>
                              </m:ctrlPr>
                            </m:sSubPr>
                            <m:e>
                              <m:r>
                                <a:rPr>
                                  <a:latin typeface="Cambria Math" panose="02040503050406030204" pitchFamily="18" charset="0"/>
                                </a:rPr>
                                <m:t>𝑏</m:t>
                              </m:r>
                            </m:e>
                            <m:sub>
                              <m:r>
                                <a:rPr>
                                  <a:latin typeface="Cambria Math" panose="02040503050406030204" pitchFamily="18" charset="0"/>
                                </a:rPr>
                                <m:t>𝑥𝑥</m:t>
                              </m:r>
                            </m:sub>
                          </m:sSub>
                        </m:sub>
                      </m:sSub>
                      <m:r>
                        <a:rPr>
                          <a:latin typeface="Cambria Math" panose="02040503050406030204" pitchFamily="18" charset="0"/>
                        </a:rPr>
                        <m:t>=4</m:t>
                      </m:r>
                      <m:r>
                        <a:rPr>
                          <a:latin typeface="Cambria Math" panose="02040503050406030204" pitchFamily="18" charset="0"/>
                        </a:rPr>
                        <m:t>𝜋</m:t>
                      </m:r>
                      <m:sSup>
                        <m:sSupPr>
                          <m:ctrlPr>
                            <a:rPr i="1">
                              <a:latin typeface="Cambria Math" panose="02040503050406030204" pitchFamily="18" charset="0"/>
                            </a:rPr>
                          </m:ctrlPr>
                        </m:sSupPr>
                        <m:e>
                          <m:d>
                            <m:dPr>
                              <m:begChr m:val="|"/>
                              <m:endChr m:val="|"/>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𝑆</m:t>
                                  </m:r>
                                </m:e>
                                <m:sub>
                                  <m:sSub>
                                    <m:sSubPr>
                                      <m:ctrlPr>
                                        <a:rPr i="1">
                                          <a:latin typeface="Cambria Math" panose="02040503050406030204" pitchFamily="18" charset="0"/>
                                        </a:rPr>
                                      </m:ctrlPr>
                                    </m:sSubPr>
                                    <m:e>
                                      <m:r>
                                        <a:rPr>
                                          <a:latin typeface="Cambria Math" panose="02040503050406030204" pitchFamily="18" charset="0"/>
                                        </a:rPr>
                                        <m:t>𝑏</m:t>
                                      </m:r>
                                    </m:e>
                                    <m:sub>
                                      <m:r>
                                        <a:rPr>
                                          <a:latin typeface="Cambria Math" panose="02040503050406030204" pitchFamily="18" charset="0"/>
                                        </a:rPr>
                                        <m:t>𝑥𝑥</m:t>
                                      </m:r>
                                    </m:sub>
                                  </m:sSub>
                                </m:sub>
                              </m:sSub>
                            </m:e>
                          </m:d>
                        </m:e>
                        <m:sup>
                          <m:r>
                            <a:rPr>
                              <a:latin typeface="Cambria Math" panose="02040503050406030204" pitchFamily="18" charset="0"/>
                            </a:rPr>
                            <m:t>2</m:t>
                          </m:r>
                        </m:sup>
                      </m:sSup>
                    </m:oMath>
                  </m:oMathPara>
                </a14:m>
                <a:endParaRPr dirty="0"/>
              </a:p>
            </p:txBody>
          </p:sp>
        </mc:Choice>
        <mc:Fallback>
          <p:sp>
            <p:nvSpPr>
              <p:cNvPr id="377" name="ZoneTexte 376"/>
              <p:cNvSpPr txBox="1">
                <a:spLocks noRot="1" noChangeAspect="1" noMove="1" noResize="1" noEditPoints="1" noAdjustHandles="1" noChangeArrowheads="1" noChangeShapeType="1" noTextEdit="1"/>
              </p:cNvSpPr>
              <p:nvPr/>
            </p:nvSpPr>
            <p:spPr>
              <a:xfrm>
                <a:off x="2951250" y="1361880"/>
                <a:ext cx="1890000" cy="355320"/>
              </a:xfrm>
              <a:prstGeom prst="rect">
                <a:avLst/>
              </a:prstGeom>
              <a:blipFill>
                <a:blip r:embed="rId11"/>
                <a:stretch>
                  <a:fillRect b="-28814"/>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378" name="ZoneTexte 377"/>
              <p:cNvSpPr txBox="1"/>
              <p:nvPr/>
            </p:nvSpPr>
            <p:spPr>
              <a:xfrm>
                <a:off x="2951249" y="2262240"/>
                <a:ext cx="2337725" cy="374760"/>
              </a:xfrm>
              <a:prstGeom prst="rect">
                <a:avLst/>
              </a:prstGeom>
            </p:spPr>
            <p:txBody>
              <a:bodyPr/>
              <a:lstStyle/>
              <a:p>
                <a14:m>
                  <m:oMathPara xmlns:m="http://schemas.openxmlformats.org/officeDocument/2006/math">
                    <m:oMathParaPr>
                      <m:jc m:val="centerGroup"/>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𝜎</m:t>
                          </m:r>
                        </m:e>
                        <m:sub>
                          <m:sSub>
                            <m:sSubPr>
                              <m:ctrlPr>
                                <a:rPr i="1">
                                  <a:latin typeface="Cambria Math" panose="02040503050406030204" pitchFamily="18" charset="0"/>
                                </a:rPr>
                              </m:ctrlPr>
                            </m:sSubPr>
                            <m:e>
                              <m:r>
                                <a:rPr>
                                  <a:latin typeface="Cambria Math" panose="02040503050406030204" pitchFamily="18" charset="0"/>
                                </a:rPr>
                                <m:t>𝑒</m:t>
                              </m:r>
                            </m:e>
                            <m:sub>
                              <m:r>
                                <a:rPr>
                                  <a:latin typeface="Cambria Math" panose="02040503050406030204" pitchFamily="18" charset="0"/>
                                </a:rPr>
                                <m:t>𝑥𝑥</m:t>
                              </m:r>
                            </m:sub>
                          </m:sSub>
                        </m:sub>
                      </m:sSub>
                      <m:r>
                        <a:rPr>
                          <a:latin typeface="Cambria Math" panose="02040503050406030204" pitchFamily="18" charset="0"/>
                        </a:rPr>
                        <m:t>=2⋅</m:t>
                      </m:r>
                      <m:sSup>
                        <m:sSupPr>
                          <m:ctrlPr>
                            <a:rPr i="1">
                              <a:latin typeface="Cambria Math" panose="02040503050406030204" pitchFamily="18" charset="0"/>
                            </a:rPr>
                          </m:ctrlPr>
                        </m:sSupPr>
                        <m:e>
                          <m:r>
                            <a:rPr>
                              <a:latin typeface="Cambria Math" panose="02040503050406030204" pitchFamily="18" charset="0"/>
                            </a:rPr>
                            <m:t>10</m:t>
                          </m:r>
                        </m:e>
                        <m:sup>
                          <m:r>
                            <a:rPr>
                              <a:latin typeface="Cambria Math" panose="02040503050406030204" pitchFamily="18" charset="0"/>
                            </a:rPr>
                            <m:t>−3</m:t>
                          </m:r>
                        </m:sup>
                      </m:sSup>
                      <m:r>
                        <a:rPr>
                          <a:latin typeface="Cambria Math" panose="02040503050406030204" pitchFamily="18" charset="0"/>
                        </a:rPr>
                        <m:t>ℑ</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𝑆</m:t>
                          </m:r>
                        </m:e>
                        <m:sub>
                          <m:sSub>
                            <m:sSubPr>
                              <m:ctrlPr>
                                <a:rPr i="1">
                                  <a:latin typeface="Cambria Math" panose="02040503050406030204" pitchFamily="18" charset="0"/>
                                </a:rPr>
                              </m:ctrlPr>
                            </m:sSubPr>
                            <m:e>
                              <m:r>
                                <a:rPr>
                                  <a:latin typeface="Cambria Math" panose="02040503050406030204" pitchFamily="18" charset="0"/>
                                </a:rPr>
                                <m:t>𝑓</m:t>
                              </m:r>
                            </m:e>
                            <m:sub>
                              <m:r>
                                <a:rPr>
                                  <a:latin typeface="Cambria Math" panose="02040503050406030204" pitchFamily="18" charset="0"/>
                                </a:rPr>
                                <m:t>𝑥𝑥</m:t>
                              </m:r>
                            </m:sub>
                          </m:sSub>
                        </m:sub>
                      </m:sSub>
                      <m:r>
                        <a:rPr>
                          <a:latin typeface="Cambria Math" panose="02040503050406030204" pitchFamily="18" charset="0"/>
                        </a:rPr>
                        <m:t>}</m:t>
                      </m:r>
                    </m:oMath>
                  </m:oMathPara>
                </a14:m>
                <a:endParaRPr dirty="0"/>
              </a:p>
            </p:txBody>
          </p:sp>
        </mc:Choice>
        <mc:Fallback>
          <p:sp>
            <p:nvSpPr>
              <p:cNvPr id="378" name="ZoneTexte 377"/>
              <p:cNvSpPr txBox="1">
                <a:spLocks noRot="1" noChangeAspect="1" noMove="1" noResize="1" noEditPoints="1" noAdjustHandles="1" noChangeArrowheads="1" noChangeShapeType="1" noTextEdit="1"/>
              </p:cNvSpPr>
              <p:nvPr/>
            </p:nvSpPr>
            <p:spPr>
              <a:xfrm>
                <a:off x="2951249" y="2262240"/>
                <a:ext cx="2337725" cy="374760"/>
              </a:xfrm>
              <a:prstGeom prst="rect">
                <a:avLst/>
              </a:prstGeom>
              <a:blipFill>
                <a:blip r:embed="rId12"/>
                <a:stretch>
                  <a:fillRect r="-1042" b="-16129"/>
                </a:stretch>
              </a:blipFill>
            </p:spPr>
            <p:txBody>
              <a:bodyPr/>
              <a:lstStyle/>
              <a:p>
                <a:r>
                  <a:rPr lang="fr-FR">
                    <a:noFill/>
                  </a:rPr>
                  <a:t> </a:t>
                </a:r>
              </a:p>
            </p:txBody>
          </p:sp>
        </mc:Fallback>
      </mc:AlternateContent>
      <p:pic>
        <p:nvPicPr>
          <p:cNvPr id="379" name="Picture 47" descr="horizontal"/>
          <p:cNvPicPr/>
          <p:nvPr/>
        </p:nvPicPr>
        <p:blipFill>
          <a:blip r:embed="rId13"/>
          <a:stretch/>
        </p:blipFill>
        <p:spPr>
          <a:xfrm>
            <a:off x="2689560" y="6058080"/>
            <a:ext cx="525600" cy="108000"/>
          </a:xfrm>
          <a:prstGeom prst="rect">
            <a:avLst/>
          </a:prstGeom>
          <a:ln w="0">
            <a:noFill/>
          </a:ln>
        </p:spPr>
      </p:pic>
      <p:pic>
        <p:nvPicPr>
          <p:cNvPr id="380" name="Picture 48" descr="horizontal"/>
          <p:cNvPicPr/>
          <p:nvPr/>
        </p:nvPicPr>
        <p:blipFill>
          <a:blip r:embed="rId13"/>
          <a:stretch/>
        </p:blipFill>
        <p:spPr>
          <a:xfrm>
            <a:off x="8449920" y="6058080"/>
            <a:ext cx="525600" cy="108000"/>
          </a:xfrm>
          <a:prstGeom prst="rect">
            <a:avLst/>
          </a:prstGeom>
          <a:ln w="0">
            <a:noFill/>
          </a:ln>
        </p:spPr>
      </p:pic>
      <p:pic>
        <p:nvPicPr>
          <p:cNvPr id="381" name="Picture 49" descr="horizontal"/>
          <p:cNvPicPr/>
          <p:nvPr/>
        </p:nvPicPr>
        <p:blipFill>
          <a:blip r:embed="rId13"/>
          <a:stretch/>
        </p:blipFill>
        <p:spPr>
          <a:xfrm>
            <a:off x="5210280" y="6058080"/>
            <a:ext cx="525600" cy="108000"/>
          </a:xfrm>
          <a:prstGeom prst="rect">
            <a:avLst/>
          </a:prstGeom>
          <a:ln w="0">
            <a:noFill/>
          </a:ln>
        </p:spPr>
      </p:pic>
      <mc:AlternateContent xmlns:mc="http://schemas.openxmlformats.org/markup-compatibility/2006">
        <mc:Choice xmlns:a14="http://schemas.microsoft.com/office/drawing/2010/main" Requires="a14">
          <p:sp>
            <p:nvSpPr>
              <p:cNvPr id="382" name="ZoneTexte 381"/>
              <p:cNvSpPr txBox="1"/>
              <p:nvPr/>
            </p:nvSpPr>
            <p:spPr>
              <a:xfrm>
                <a:off x="2617200" y="6190920"/>
                <a:ext cx="1684260" cy="355320"/>
              </a:xfrm>
              <a:prstGeom prst="rect">
                <a:avLst/>
              </a:prstGeom>
            </p:spPr>
            <p:txBody>
              <a:bodyPr/>
              <a:lstStyle/>
              <a:p>
                <a14:m>
                  <m:oMathPara xmlns:m="http://schemas.openxmlformats.org/officeDocument/2006/math">
                    <m:oMathParaPr>
                      <m:jc m:val="centerGroup"/>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𝑟h</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𝑟h</m:t>
                          </m:r>
                        </m:sub>
                      </m:sSub>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𝑗</m:t>
                          </m:r>
                          <m:sSub>
                            <m:sSubPr>
                              <m:ctrlPr>
                                <a:rPr i="1">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𝑟h</m:t>
                              </m:r>
                            </m:sub>
                          </m:sSub>
                        </m:sup>
                      </m:sSup>
                    </m:oMath>
                  </m:oMathPara>
                </a14:m>
                <a:endParaRPr dirty="0"/>
              </a:p>
            </p:txBody>
          </p:sp>
        </mc:Choice>
        <mc:Fallback>
          <p:sp>
            <p:nvSpPr>
              <p:cNvPr id="382" name="ZoneTexte 381"/>
              <p:cNvSpPr txBox="1">
                <a:spLocks noRot="1" noChangeAspect="1" noMove="1" noResize="1" noEditPoints="1" noAdjustHandles="1" noChangeArrowheads="1" noChangeShapeType="1" noTextEdit="1"/>
              </p:cNvSpPr>
              <p:nvPr/>
            </p:nvSpPr>
            <p:spPr>
              <a:xfrm>
                <a:off x="2617200" y="6190920"/>
                <a:ext cx="1684260" cy="355320"/>
              </a:xfrm>
              <a:prstGeom prst="rect">
                <a:avLst/>
              </a:prstGeom>
              <a:blipFill>
                <a:blip r:embed="rId14"/>
                <a:stretch>
                  <a:fillRect b="-8621"/>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383" name="ZoneTexte 382"/>
              <p:cNvSpPr txBox="1"/>
              <p:nvPr/>
            </p:nvSpPr>
            <p:spPr>
              <a:xfrm>
                <a:off x="8341919" y="6190920"/>
                <a:ext cx="1778825" cy="355320"/>
              </a:xfrm>
              <a:prstGeom prst="rect">
                <a:avLst/>
              </a:prstGeom>
            </p:spPr>
            <p:txBody>
              <a:bodyPr/>
              <a:lstStyle/>
              <a:p>
                <a14:m>
                  <m:oMathPara xmlns:m="http://schemas.openxmlformats.org/officeDocument/2006/math">
                    <m:oMathParaPr>
                      <m:jc m:val="centerGroup"/>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𝑓h</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𝑓h</m:t>
                          </m:r>
                        </m:sub>
                      </m:sSub>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𝑗</m:t>
                          </m:r>
                          <m:sSub>
                            <m:sSubPr>
                              <m:ctrlPr>
                                <a:rPr i="1">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𝑓h</m:t>
                              </m:r>
                            </m:sub>
                          </m:sSub>
                        </m:sup>
                      </m:sSup>
                    </m:oMath>
                  </m:oMathPara>
                </a14:m>
                <a:endParaRPr dirty="0"/>
              </a:p>
            </p:txBody>
          </p:sp>
        </mc:Choice>
        <mc:Fallback>
          <p:sp>
            <p:nvSpPr>
              <p:cNvPr id="383" name="ZoneTexte 382"/>
              <p:cNvSpPr txBox="1">
                <a:spLocks noRot="1" noChangeAspect="1" noMove="1" noResize="1" noEditPoints="1" noAdjustHandles="1" noChangeArrowheads="1" noChangeShapeType="1" noTextEdit="1"/>
              </p:cNvSpPr>
              <p:nvPr/>
            </p:nvSpPr>
            <p:spPr>
              <a:xfrm>
                <a:off x="8341919" y="6190920"/>
                <a:ext cx="1778825" cy="355320"/>
              </a:xfrm>
              <a:prstGeom prst="rect">
                <a:avLst/>
              </a:prstGeom>
              <a:blipFill>
                <a:blip r:embed="rId15"/>
                <a:stretch>
                  <a:fillRect b="-25862"/>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384" name="ZoneTexte 383"/>
              <p:cNvSpPr txBox="1"/>
              <p:nvPr/>
            </p:nvSpPr>
            <p:spPr>
              <a:xfrm>
                <a:off x="5130000" y="6190920"/>
                <a:ext cx="1883864" cy="355320"/>
              </a:xfrm>
              <a:prstGeom prst="rect">
                <a:avLst/>
              </a:prstGeom>
            </p:spPr>
            <p:txBody>
              <a:bodyPr/>
              <a:lstStyle/>
              <a:p>
                <a14:m>
                  <m:oMathPara xmlns:m="http://schemas.openxmlformats.org/officeDocument/2006/math">
                    <m:oMathParaPr>
                      <m:jc m:val="centerGroup"/>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𝑏h</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𝑏h</m:t>
                          </m:r>
                        </m:sub>
                      </m:sSub>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𝑗</m:t>
                          </m:r>
                          <m:sSub>
                            <m:sSubPr>
                              <m:ctrlPr>
                                <a:rPr i="1">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𝑏h</m:t>
                              </m:r>
                            </m:sub>
                          </m:sSub>
                        </m:sup>
                      </m:sSup>
                    </m:oMath>
                  </m:oMathPara>
                </a14:m>
                <a:endParaRPr dirty="0"/>
              </a:p>
            </p:txBody>
          </p:sp>
        </mc:Choice>
        <mc:Fallback>
          <p:sp>
            <p:nvSpPr>
              <p:cNvPr id="384" name="ZoneTexte 383"/>
              <p:cNvSpPr txBox="1">
                <a:spLocks noRot="1" noChangeAspect="1" noMove="1" noResize="1" noEditPoints="1" noAdjustHandles="1" noChangeArrowheads="1" noChangeShapeType="1" noTextEdit="1"/>
              </p:cNvSpPr>
              <p:nvPr/>
            </p:nvSpPr>
            <p:spPr>
              <a:xfrm>
                <a:off x="5130000" y="6190920"/>
                <a:ext cx="1883864" cy="355320"/>
              </a:xfrm>
              <a:prstGeom prst="rect">
                <a:avLst/>
              </a:prstGeom>
              <a:blipFill>
                <a:blip r:embed="rId16"/>
                <a:stretch>
                  <a:fillRect b="-8621"/>
                </a:stretch>
              </a:blipFill>
            </p:spPr>
            <p:txBody>
              <a:bodyPr/>
              <a:lstStyle/>
              <a:p>
                <a:r>
                  <a:rPr lang="fr-FR">
                    <a:noFill/>
                  </a:rPr>
                  <a:t> </a:t>
                </a:r>
              </a:p>
            </p:txBody>
          </p:sp>
        </mc:Fallback>
      </mc:AlternateContent>
      <p:sp>
        <p:nvSpPr>
          <p:cNvPr id="3" name="PlaceHolder 2"/>
          <p:cNvSpPr>
            <a:spLocks noGrp="1"/>
          </p:cNvSpPr>
          <p:nvPr>
            <p:ph type="ftr" idx="3"/>
          </p:nvPr>
        </p:nvSpPr>
        <p:spPr/>
        <p:txBody>
          <a:bodyPr/>
          <a:lstStyle/>
          <a:p>
            <a:r>
              <a:t>Pyrad course: Introduction to weather radar</a:t>
            </a:r>
          </a:p>
        </p:txBody>
      </p:sp>
      <p:sp>
        <p:nvSpPr>
          <p:cNvPr id="4" name="PlaceHolder 3"/>
          <p:cNvSpPr>
            <a:spLocks noGrp="1"/>
          </p:cNvSpPr>
          <p:nvPr>
            <p:ph type="sldNum" idx="4"/>
          </p:nvPr>
        </p:nvSpPr>
        <p:spPr/>
        <p:txBody>
          <a:bodyPr/>
          <a:lstStyle/>
          <a:p>
            <a:fld id="{D63F3D03-A2F2-4F88-B15F-22879CD0AB5E}" type="slidenum">
              <a:t>24</a:t>
            </a:fld>
            <a:endParaRPr/>
          </a:p>
        </p:txBody>
      </p:sp>
      <p:sp>
        <p:nvSpPr>
          <p:cNvPr id="5" name="PlaceHolder 4"/>
          <p:cNvSpPr>
            <a:spLocks noGrp="1"/>
          </p:cNvSpPr>
          <p:nvPr>
            <p:ph type="dt" idx="5"/>
          </p:nvPr>
        </p:nvSpPr>
        <p:spPr/>
        <p:txBody>
          <a:bodyPr/>
          <a:lstStyle/>
          <a:p>
            <a:fld id="{DE17E8E6-D1A3-4934-9882-59514293F02B}" type="datetime1">
              <a:rPr lang="ca-ES"/>
              <a:t>16/8/2023</a:t>
            </a:fld>
            <a:endParaRPr lang="ca-E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Polarimetric variables</a:t>
            </a:r>
            <a:endParaRPr lang="fr-FR" sz="2400" b="1" strike="noStrike" spc="-1">
              <a:solidFill>
                <a:srgbClr val="000000"/>
              </a:solidFill>
              <a:latin typeface="Arial"/>
            </a:endParaRPr>
          </a:p>
        </p:txBody>
      </p:sp>
      <mc:AlternateContent xmlns:mc="http://schemas.openxmlformats.org/markup-compatibility/2006">
        <mc:Choice xmlns:a14="http://schemas.microsoft.com/office/drawing/2010/main" Requires="a14">
          <p:sp>
            <p:nvSpPr>
              <p:cNvPr id="386" name="ZoneTexte 385"/>
              <p:cNvSpPr txBox="1"/>
              <p:nvPr/>
            </p:nvSpPr>
            <p:spPr>
              <a:xfrm>
                <a:off x="414719" y="1335960"/>
                <a:ext cx="4126107" cy="635040"/>
              </a:xfrm>
              <a:prstGeom prst="rect">
                <a:avLst/>
              </a:prstGeom>
            </p:spPr>
            <p:txBody>
              <a:bodyPr/>
              <a:lstStyle/>
              <a:p>
                <a14:m>
                  <m:oMathPara xmlns:m="http://schemas.openxmlformats.org/officeDocument/2006/math">
                    <m:oMathParaPr>
                      <m:jc m:val="centerGroup"/>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𝑧</m:t>
                          </m:r>
                        </m:e>
                        <m:sub>
                          <m:sSub>
                            <m:sSubPr>
                              <m:ctrlPr>
                                <a:rPr i="1">
                                  <a:latin typeface="Cambria Math" panose="02040503050406030204" pitchFamily="18" charset="0"/>
                                </a:rPr>
                              </m:ctrlPr>
                            </m:sSubPr>
                            <m:e>
                              <m:r>
                                <a:rPr>
                                  <a:latin typeface="Cambria Math" panose="02040503050406030204" pitchFamily="18" charset="0"/>
                                </a:rPr>
                                <m:t>𝑒</m:t>
                              </m:r>
                            </m:e>
                            <m:sub>
                              <m:r>
                                <a:rPr>
                                  <a:latin typeface="Cambria Math" panose="02040503050406030204" pitchFamily="18" charset="0"/>
                                </a:rPr>
                                <m:t>𝑥𝑥</m:t>
                              </m:r>
                            </m:sub>
                          </m:sSub>
                        </m:sub>
                      </m:sSub>
                      <m:r>
                        <a:rPr>
                          <a:latin typeface="Cambria Math" panose="02040503050406030204" pitchFamily="18" charset="0"/>
                        </a:rPr>
                        <m:t>=</m:t>
                      </m:r>
                      <m:f>
                        <m:fPr>
                          <m:ctrlPr>
                            <a:rPr i="1">
                              <a:latin typeface="Cambria Math" panose="02040503050406030204" pitchFamily="18" charset="0"/>
                            </a:rPr>
                          </m:ctrlPr>
                        </m:fPr>
                        <m:num>
                          <m:sSup>
                            <m:sSupPr>
                              <m:ctrlPr>
                                <a:rPr i="1">
                                  <a:latin typeface="Cambria Math" panose="02040503050406030204" pitchFamily="18" charset="0"/>
                                </a:rPr>
                              </m:ctrlPr>
                            </m:sSupPr>
                            <m:e>
                              <m:r>
                                <a:rPr>
                                  <a:latin typeface="Cambria Math" panose="02040503050406030204" pitchFamily="18" charset="0"/>
                                </a:rPr>
                                <m:t>𝜆</m:t>
                              </m:r>
                            </m:e>
                            <m:sup>
                              <m:r>
                                <a:rPr>
                                  <a:latin typeface="Cambria Math" panose="02040503050406030204" pitchFamily="18" charset="0"/>
                                </a:rPr>
                                <m:t>4</m:t>
                              </m:r>
                            </m:sup>
                          </m:sSup>
                        </m:num>
                        <m:den>
                          <m:sSup>
                            <m:sSupPr>
                              <m:ctrlPr>
                                <a:rPr i="1">
                                  <a:latin typeface="Cambria Math" panose="02040503050406030204" pitchFamily="18" charset="0"/>
                                </a:rPr>
                              </m:ctrlPr>
                            </m:sSupPr>
                            <m:e>
                              <m:r>
                                <a:rPr>
                                  <a:latin typeface="Cambria Math" panose="02040503050406030204" pitchFamily="18" charset="0"/>
                                </a:rPr>
                                <m:t>𝜋</m:t>
                              </m:r>
                            </m:e>
                            <m:sup>
                              <m:r>
                                <a:rPr>
                                  <a:latin typeface="Cambria Math" panose="02040503050406030204" pitchFamily="18" charset="0"/>
                                </a:rPr>
                                <m:t>5</m:t>
                              </m:r>
                            </m:sup>
                          </m:sSup>
                        </m:den>
                      </m:f>
                      <m:f>
                        <m:fPr>
                          <m:ctrlPr>
                            <a:rPr i="1">
                              <a:latin typeface="Cambria Math" panose="02040503050406030204" pitchFamily="18" charset="0"/>
                            </a:rPr>
                          </m:ctrlPr>
                        </m:fPr>
                        <m:num>
                          <m:r>
                            <a:rPr>
                              <a:latin typeface="Cambria Math" panose="02040503050406030204" pitchFamily="18" charset="0"/>
                            </a:rPr>
                            <m:t>1</m:t>
                          </m:r>
                        </m:num>
                        <m:den>
                          <m:sSup>
                            <m:sSupPr>
                              <m:ctrlPr>
                                <a:rPr i="1">
                                  <a:latin typeface="Cambria Math" panose="02040503050406030204" pitchFamily="18" charset="0"/>
                                </a:rPr>
                              </m:ctrlPr>
                            </m:sSupPr>
                            <m:e>
                              <m:d>
                                <m:dPr>
                                  <m:begChr m:val="|"/>
                                  <m:endChr m:val="|"/>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𝐾</m:t>
                                      </m:r>
                                    </m:e>
                                    <m:sub>
                                      <m:r>
                                        <a:rPr>
                                          <a:latin typeface="Cambria Math" panose="02040503050406030204" pitchFamily="18" charset="0"/>
                                        </a:rPr>
                                        <m:t>𝑤</m:t>
                                      </m:r>
                                    </m:sub>
                                  </m:sSub>
                                </m:e>
                              </m:d>
                            </m:e>
                            <m:sup>
                              <m:r>
                                <a:rPr>
                                  <a:latin typeface="Cambria Math" panose="02040503050406030204" pitchFamily="18" charset="0"/>
                                </a:rPr>
                                <m:t>2</m:t>
                              </m:r>
                            </m:sup>
                          </m:sSup>
                        </m:den>
                      </m:f>
                      <m:sSup>
                        <m:sSupPr>
                          <m:ctrlPr>
                            <a:rPr i="1">
                              <a:latin typeface="Cambria Math" panose="02040503050406030204" pitchFamily="18" charset="0"/>
                            </a:rPr>
                          </m:ctrlPr>
                        </m:sSupPr>
                        <m:e>
                          <m:r>
                            <a:rPr>
                              <a:latin typeface="Cambria Math" panose="02040503050406030204" pitchFamily="18" charset="0"/>
                            </a:rPr>
                            <m:t>10</m:t>
                          </m:r>
                        </m:e>
                        <m:sup>
                          <m:r>
                            <a:rPr>
                              <a:latin typeface="Cambria Math" panose="02040503050406030204" pitchFamily="18" charset="0"/>
                            </a:rPr>
                            <m:t>6</m:t>
                          </m:r>
                        </m:sup>
                      </m:sSup>
                      <m:nary>
                        <m:naryPr>
                          <m:ctrlPr>
                            <a:rPr i="1">
                              <a:latin typeface="Cambria Math" panose="02040503050406030204" pitchFamily="18" charset="0"/>
                            </a:rPr>
                          </m:ctrlPr>
                        </m:naryPr>
                        <m:sub>
                          <m:r>
                            <a:rPr>
                              <a:latin typeface="Cambria Math" panose="02040503050406030204" pitchFamily="18" charset="0"/>
                            </a:rPr>
                            <m:t>0</m:t>
                          </m:r>
                        </m:sub>
                        <m:sup>
                          <m:r>
                            <a:rPr>
                              <a:latin typeface="Cambria Math" panose="02040503050406030204" pitchFamily="18" charset="0"/>
                            </a:rPr>
                            <m:t>∞</m:t>
                          </m:r>
                        </m:sup>
                        <m:e>
                          <m:r>
                            <a:rPr>
                              <a:latin typeface="Cambria Math" panose="02040503050406030204" pitchFamily="18" charset="0"/>
                            </a:rPr>
                            <m:t>𝑁</m:t>
                          </m:r>
                          <m:d>
                            <m:dPr>
                              <m:ctrlPr>
                                <a:rPr i="1">
                                  <a:latin typeface="Cambria Math" panose="02040503050406030204" pitchFamily="18" charset="0"/>
                                </a:rPr>
                              </m:ctrlPr>
                            </m:dPr>
                            <m:e>
                              <m:r>
                                <a:rPr>
                                  <a:latin typeface="Cambria Math" panose="02040503050406030204" pitchFamily="18" charset="0"/>
                                </a:rPr>
                                <m:t>𝐷</m:t>
                              </m:r>
                            </m:e>
                          </m:d>
                          <m:sSub>
                            <m:sSubPr>
                              <m:ctrlPr>
                                <a:rPr i="1">
                                  <a:latin typeface="Cambria Math" panose="02040503050406030204" pitchFamily="18" charset="0"/>
                                </a:rPr>
                              </m:ctrlPr>
                            </m:sSubPr>
                            <m:e>
                              <m:r>
                                <a:rPr>
                                  <a:latin typeface="Cambria Math" panose="02040503050406030204" pitchFamily="18" charset="0"/>
                                </a:rPr>
                                <m:t>𝜎</m:t>
                              </m:r>
                            </m:e>
                            <m:sub>
                              <m:sSub>
                                <m:sSubPr>
                                  <m:ctrlPr>
                                    <a:rPr i="1">
                                      <a:latin typeface="Cambria Math" panose="02040503050406030204" pitchFamily="18" charset="0"/>
                                    </a:rPr>
                                  </m:ctrlPr>
                                </m:sSubPr>
                                <m:e>
                                  <m:r>
                                    <a:rPr>
                                      <a:latin typeface="Cambria Math" panose="02040503050406030204" pitchFamily="18" charset="0"/>
                                    </a:rPr>
                                    <m:t>𝑏</m:t>
                                  </m:r>
                                </m:e>
                                <m:sub>
                                  <m:r>
                                    <a:rPr>
                                      <a:latin typeface="Cambria Math" panose="02040503050406030204" pitchFamily="18" charset="0"/>
                                    </a:rPr>
                                    <m:t>𝑥𝑥</m:t>
                                  </m:r>
                                </m:sub>
                              </m:sSub>
                            </m:sub>
                          </m:sSub>
                          <m:d>
                            <m:dPr>
                              <m:ctrlPr>
                                <a:rPr i="1">
                                  <a:latin typeface="Cambria Math" panose="02040503050406030204" pitchFamily="18" charset="0"/>
                                </a:rPr>
                              </m:ctrlPr>
                            </m:dPr>
                            <m:e>
                              <m:r>
                                <a:rPr>
                                  <a:latin typeface="Cambria Math" panose="02040503050406030204" pitchFamily="18" charset="0"/>
                                </a:rPr>
                                <m:t>𝐷</m:t>
                              </m:r>
                            </m:e>
                          </m:d>
                          <m:r>
                            <a:rPr>
                              <a:latin typeface="Cambria Math" panose="02040503050406030204" pitchFamily="18" charset="0"/>
                            </a:rPr>
                            <m:t>𝑑𝐷</m:t>
                          </m:r>
                        </m:e>
                      </m:nary>
                    </m:oMath>
                  </m:oMathPara>
                </a14:m>
                <a:endParaRPr dirty="0"/>
              </a:p>
            </p:txBody>
          </p:sp>
        </mc:Choice>
        <mc:Fallback>
          <p:sp>
            <p:nvSpPr>
              <p:cNvPr id="386" name="ZoneTexte 385"/>
              <p:cNvSpPr txBox="1">
                <a:spLocks noRot="1" noChangeAspect="1" noMove="1" noResize="1" noEditPoints="1" noAdjustHandles="1" noChangeArrowheads="1" noChangeShapeType="1" noTextEdit="1"/>
              </p:cNvSpPr>
              <p:nvPr/>
            </p:nvSpPr>
            <p:spPr>
              <a:xfrm>
                <a:off x="414719" y="1335960"/>
                <a:ext cx="4126107" cy="635040"/>
              </a:xfrm>
              <a:prstGeom prst="rect">
                <a:avLst/>
              </a:prstGeom>
              <a:blipFill>
                <a:blip r:embed="rId2"/>
                <a:stretch>
                  <a:fillRect b="-4808"/>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387" name="ZoneTexte 386"/>
              <p:cNvSpPr txBox="1"/>
              <p:nvPr/>
            </p:nvSpPr>
            <p:spPr>
              <a:xfrm>
                <a:off x="414720" y="2202480"/>
                <a:ext cx="4230016" cy="1418760"/>
              </a:xfrm>
              <a:prstGeom prst="rect">
                <a:avLst/>
              </a:prstGeom>
            </p:spPr>
            <p:txBody>
              <a:bodyPr/>
              <a:lstStyle/>
              <a:p>
                <a14:m>
                  <m:oMathPara xmlns:m="http://schemas.openxmlformats.org/officeDocument/2006/math">
                    <m:oMathParaPr>
                      <m:jc m:val="centerGroup"/>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𝐿𝐷𝑅</m:t>
                          </m:r>
                        </m:e>
                        <m:sub>
                          <m:r>
                            <a:rPr>
                              <a:latin typeface="Cambria Math" panose="02040503050406030204" pitchFamily="18" charset="0"/>
                            </a:rPr>
                            <m:t>h</m:t>
                          </m:r>
                        </m:sub>
                      </m:sSub>
                      <m:r>
                        <a:rPr>
                          <a:latin typeface="Cambria Math" panose="02040503050406030204" pitchFamily="18" charset="0"/>
                        </a:rPr>
                        <m:t>=10</m:t>
                      </m:r>
                      <m:r>
                        <a:rPr>
                          <a:latin typeface="Cambria Math" panose="02040503050406030204" pitchFamily="18" charset="0"/>
                        </a:rPr>
                        <m:t>𝑙𝑜𝑔</m:t>
                      </m:r>
                      <m:d>
                        <m:dPr>
                          <m:ctrlPr>
                            <a:rPr i="1">
                              <a:latin typeface="Cambria Math" panose="02040503050406030204" pitchFamily="18" charset="0"/>
                            </a:rPr>
                          </m:ctrlPr>
                        </m:dPr>
                        <m:e>
                          <m:f>
                            <m:fPr>
                              <m:ctrlPr>
                                <a:rPr i="1">
                                  <a:latin typeface="Cambria Math" panose="02040503050406030204" pitchFamily="18" charset="0"/>
                                </a:rPr>
                              </m:ctrlPr>
                            </m:fPr>
                            <m:num>
                              <m:nary>
                                <m:naryPr>
                                  <m:ctrlPr>
                                    <a:rPr i="1">
                                      <a:latin typeface="Cambria Math" panose="02040503050406030204" pitchFamily="18" charset="0"/>
                                    </a:rPr>
                                  </m:ctrlPr>
                                </m:naryPr>
                                <m:sub>
                                  <m:r>
                                    <a:rPr>
                                      <a:latin typeface="Cambria Math" panose="02040503050406030204" pitchFamily="18" charset="0"/>
                                    </a:rPr>
                                    <m:t>0</m:t>
                                  </m:r>
                                </m:sub>
                                <m:sup>
                                  <m:r>
                                    <a:rPr>
                                      <a:latin typeface="Cambria Math" panose="02040503050406030204" pitchFamily="18" charset="0"/>
                                    </a:rPr>
                                    <m:t>∞</m:t>
                                  </m:r>
                                </m:sup>
                                <m:e>
                                  <m:r>
                                    <a:rPr>
                                      <a:latin typeface="Cambria Math" panose="02040503050406030204" pitchFamily="18" charset="0"/>
                                    </a:rPr>
                                    <m:t>𝑁</m:t>
                                  </m:r>
                                  <m:d>
                                    <m:dPr>
                                      <m:ctrlPr>
                                        <a:rPr i="1">
                                          <a:latin typeface="Cambria Math" panose="02040503050406030204" pitchFamily="18" charset="0"/>
                                        </a:rPr>
                                      </m:ctrlPr>
                                    </m:dPr>
                                    <m:e>
                                      <m:r>
                                        <a:rPr>
                                          <a:latin typeface="Cambria Math" panose="02040503050406030204" pitchFamily="18" charset="0"/>
                                        </a:rPr>
                                        <m:t>𝐷</m:t>
                                      </m:r>
                                    </m:e>
                                  </m:d>
                                  <m:sSup>
                                    <m:sSupPr>
                                      <m:ctrlPr>
                                        <a:rPr i="1">
                                          <a:latin typeface="Cambria Math" panose="02040503050406030204" pitchFamily="18" charset="0"/>
                                        </a:rPr>
                                      </m:ctrlPr>
                                    </m:sSupPr>
                                    <m:e>
                                      <m:d>
                                        <m:dPr>
                                          <m:begChr m:val="|"/>
                                          <m:endChr m:val="|"/>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𝑆</m:t>
                                              </m:r>
                                            </m:e>
                                            <m:sub>
                                              <m:sSub>
                                                <m:sSubPr>
                                                  <m:ctrlPr>
                                                    <a:rPr i="1">
                                                      <a:latin typeface="Cambria Math" panose="02040503050406030204" pitchFamily="18" charset="0"/>
                                                    </a:rPr>
                                                  </m:ctrlPr>
                                                </m:sSubPr>
                                                <m:e>
                                                  <m:r>
                                                    <a:rPr>
                                                      <a:latin typeface="Cambria Math" panose="02040503050406030204" pitchFamily="18" charset="0"/>
                                                    </a:rPr>
                                                    <m:t>𝑏</m:t>
                                                  </m:r>
                                                </m:e>
                                                <m:sub>
                                                  <m:r>
                                                    <a:rPr>
                                                      <a:latin typeface="Cambria Math" panose="02040503050406030204" pitchFamily="18" charset="0"/>
                                                    </a:rPr>
                                                    <m:t>h𝑣</m:t>
                                                  </m:r>
                                                </m:sub>
                                              </m:sSub>
                                            </m:sub>
                                          </m:sSub>
                                          <m:d>
                                            <m:dPr>
                                              <m:ctrlPr>
                                                <a:rPr i="1">
                                                  <a:latin typeface="Cambria Math" panose="02040503050406030204" pitchFamily="18" charset="0"/>
                                                </a:rPr>
                                              </m:ctrlPr>
                                            </m:dPr>
                                            <m:e>
                                              <m:r>
                                                <a:rPr>
                                                  <a:latin typeface="Cambria Math" panose="02040503050406030204" pitchFamily="18" charset="0"/>
                                                </a:rPr>
                                                <m:t>𝐷</m:t>
                                              </m:r>
                                            </m:e>
                                          </m:d>
                                        </m:e>
                                      </m:d>
                                    </m:e>
                                    <m:sup>
                                      <m:r>
                                        <a:rPr>
                                          <a:latin typeface="Cambria Math" panose="02040503050406030204" pitchFamily="18" charset="0"/>
                                        </a:rPr>
                                        <m:t>2</m:t>
                                      </m:r>
                                    </m:sup>
                                  </m:sSup>
                                  <m:r>
                                    <a:rPr>
                                      <a:latin typeface="Cambria Math" panose="02040503050406030204" pitchFamily="18" charset="0"/>
                                    </a:rPr>
                                    <m:t>𝑑𝐷</m:t>
                                  </m:r>
                                </m:e>
                              </m:nary>
                            </m:num>
                            <m:den>
                              <m:nary>
                                <m:naryPr>
                                  <m:ctrlPr>
                                    <a:rPr i="1">
                                      <a:latin typeface="Cambria Math" panose="02040503050406030204" pitchFamily="18" charset="0"/>
                                    </a:rPr>
                                  </m:ctrlPr>
                                </m:naryPr>
                                <m:sub>
                                  <m:r>
                                    <a:rPr>
                                      <a:latin typeface="Cambria Math" panose="02040503050406030204" pitchFamily="18" charset="0"/>
                                    </a:rPr>
                                    <m:t>0</m:t>
                                  </m:r>
                                </m:sub>
                                <m:sup>
                                  <m:r>
                                    <a:rPr>
                                      <a:latin typeface="Cambria Math" panose="02040503050406030204" pitchFamily="18" charset="0"/>
                                    </a:rPr>
                                    <m:t>∞</m:t>
                                  </m:r>
                                </m:sup>
                                <m:e>
                                  <m:sSup>
                                    <m:sSupPr>
                                      <m:ctrlPr>
                                        <a:rPr i="1">
                                          <a:latin typeface="Cambria Math" panose="02040503050406030204" pitchFamily="18" charset="0"/>
                                        </a:rPr>
                                      </m:ctrlPr>
                                    </m:sSupPr>
                                    <m:e>
                                      <m:r>
                                        <a:rPr>
                                          <a:latin typeface="Cambria Math" panose="02040503050406030204" pitchFamily="18" charset="0"/>
                                        </a:rPr>
                                        <m:t>𝑁</m:t>
                                      </m:r>
                                      <m:d>
                                        <m:dPr>
                                          <m:ctrlPr>
                                            <a:rPr i="1">
                                              <a:latin typeface="Cambria Math" panose="02040503050406030204" pitchFamily="18" charset="0"/>
                                            </a:rPr>
                                          </m:ctrlPr>
                                        </m:dPr>
                                        <m:e>
                                          <m:r>
                                            <a:rPr>
                                              <a:latin typeface="Cambria Math" panose="02040503050406030204" pitchFamily="18" charset="0"/>
                                            </a:rPr>
                                            <m:t>𝐷</m:t>
                                          </m:r>
                                        </m:e>
                                      </m:d>
                                      <m:d>
                                        <m:dPr>
                                          <m:begChr m:val="|"/>
                                          <m:endChr m:val="|"/>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𝑆</m:t>
                                              </m:r>
                                            </m:e>
                                            <m:sub>
                                              <m:sSub>
                                                <m:sSubPr>
                                                  <m:ctrlPr>
                                                    <a:rPr i="1">
                                                      <a:latin typeface="Cambria Math" panose="02040503050406030204" pitchFamily="18" charset="0"/>
                                                    </a:rPr>
                                                  </m:ctrlPr>
                                                </m:sSubPr>
                                                <m:e>
                                                  <m:r>
                                                    <a:rPr>
                                                      <a:latin typeface="Cambria Math" panose="02040503050406030204" pitchFamily="18" charset="0"/>
                                                    </a:rPr>
                                                    <m:t>𝑏</m:t>
                                                  </m:r>
                                                </m:e>
                                                <m:sub>
                                                  <m:r>
                                                    <a:rPr>
                                                      <a:latin typeface="Cambria Math" panose="02040503050406030204" pitchFamily="18" charset="0"/>
                                                    </a:rPr>
                                                    <m:t>hh</m:t>
                                                  </m:r>
                                                </m:sub>
                                              </m:sSub>
                                            </m:sub>
                                          </m:sSub>
                                          <m:d>
                                            <m:dPr>
                                              <m:ctrlPr>
                                                <a:rPr i="1">
                                                  <a:latin typeface="Cambria Math" panose="02040503050406030204" pitchFamily="18" charset="0"/>
                                                </a:rPr>
                                              </m:ctrlPr>
                                            </m:dPr>
                                            <m:e>
                                              <m:r>
                                                <a:rPr>
                                                  <a:latin typeface="Cambria Math" panose="02040503050406030204" pitchFamily="18" charset="0"/>
                                                </a:rPr>
                                                <m:t>𝐷</m:t>
                                              </m:r>
                                            </m:e>
                                          </m:d>
                                        </m:e>
                                      </m:d>
                                    </m:e>
                                    <m:sup>
                                      <m:r>
                                        <a:rPr>
                                          <a:latin typeface="Cambria Math" panose="02040503050406030204" pitchFamily="18" charset="0"/>
                                        </a:rPr>
                                        <m:t>2</m:t>
                                      </m:r>
                                    </m:sup>
                                  </m:sSup>
                                </m:e>
                              </m:nary>
                              <m:r>
                                <a:rPr>
                                  <a:latin typeface="Cambria Math" panose="02040503050406030204" pitchFamily="18" charset="0"/>
                                </a:rPr>
                                <m:t>𝑑𝐷</m:t>
                              </m:r>
                            </m:den>
                          </m:f>
                        </m:e>
                      </m:d>
                    </m:oMath>
                  </m:oMathPara>
                </a14:m>
                <a:endParaRPr dirty="0"/>
              </a:p>
            </p:txBody>
          </p:sp>
        </mc:Choice>
        <mc:Fallback>
          <p:sp>
            <p:nvSpPr>
              <p:cNvPr id="387" name="ZoneTexte 386"/>
              <p:cNvSpPr txBox="1">
                <a:spLocks noRot="1" noChangeAspect="1" noMove="1" noResize="1" noEditPoints="1" noAdjustHandles="1" noChangeArrowheads="1" noChangeShapeType="1" noTextEdit="1"/>
              </p:cNvSpPr>
              <p:nvPr/>
            </p:nvSpPr>
            <p:spPr>
              <a:xfrm>
                <a:off x="414720" y="2202480"/>
                <a:ext cx="4230016" cy="1418760"/>
              </a:xfrm>
              <a:prstGeom prst="rect">
                <a:avLst/>
              </a:prstGeom>
              <a:blipFill>
                <a:blip r:embed="rId3"/>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388" name="ZoneTexte 387"/>
              <p:cNvSpPr txBox="1"/>
              <p:nvPr/>
            </p:nvSpPr>
            <p:spPr>
              <a:xfrm>
                <a:off x="414720" y="3798000"/>
                <a:ext cx="5184360" cy="1014480"/>
              </a:xfrm>
              <a:prstGeom prst="rect">
                <a:avLst/>
              </a:prstGeom>
            </p:spPr>
            <p:txBody>
              <a:bodyPr/>
              <a:lstStyle/>
              <a:p>
                <a14:m>
                  <m:oMathPara xmlns:m="http://schemas.openxmlformats.org/officeDocument/2006/math">
                    <m:oMathParaPr>
                      <m:jc m:val="centerGroup"/>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𝜌</m:t>
                          </m:r>
                        </m:e>
                        <m:sub>
                          <m:r>
                            <a:rPr>
                              <a:latin typeface="Cambria Math" panose="02040503050406030204" pitchFamily="18" charset="0"/>
                            </a:rPr>
                            <m:t>h𝑣</m:t>
                          </m:r>
                        </m:sub>
                      </m:sSub>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4</m:t>
                          </m:r>
                          <m:sSup>
                            <m:sSupPr>
                              <m:ctrlPr>
                                <a:rPr i="1">
                                  <a:latin typeface="Cambria Math" panose="02040503050406030204" pitchFamily="18" charset="0"/>
                                </a:rPr>
                              </m:ctrlPr>
                            </m:sSupPr>
                            <m:e>
                              <m:r>
                                <a:rPr>
                                  <a:latin typeface="Cambria Math" panose="02040503050406030204" pitchFamily="18" charset="0"/>
                                </a:rPr>
                                <m:t>𝜆</m:t>
                              </m:r>
                            </m:e>
                            <m:sup>
                              <m:r>
                                <a:rPr>
                                  <a:latin typeface="Cambria Math" panose="02040503050406030204" pitchFamily="18" charset="0"/>
                                </a:rPr>
                                <m:t>4</m:t>
                              </m:r>
                            </m:sup>
                          </m:sSup>
                        </m:num>
                        <m:den>
                          <m:sSup>
                            <m:sSupPr>
                              <m:ctrlPr>
                                <a:rPr i="1">
                                  <a:latin typeface="Cambria Math" panose="02040503050406030204" pitchFamily="18" charset="0"/>
                                </a:rPr>
                              </m:ctrlPr>
                            </m:sSupPr>
                            <m:e>
                              <m:r>
                                <a:rPr>
                                  <a:latin typeface="Cambria Math" panose="02040503050406030204" pitchFamily="18" charset="0"/>
                                </a:rPr>
                                <m:t>𝜋</m:t>
                              </m:r>
                            </m:e>
                            <m:sup>
                              <m:r>
                                <a:rPr>
                                  <a:latin typeface="Cambria Math" panose="02040503050406030204" pitchFamily="18" charset="0"/>
                                </a:rPr>
                                <m:t>4</m:t>
                              </m:r>
                            </m:sup>
                          </m:sSup>
                        </m:den>
                      </m:f>
                      <m:f>
                        <m:fPr>
                          <m:ctrlPr>
                            <a:rPr i="1">
                              <a:latin typeface="Cambria Math" panose="02040503050406030204" pitchFamily="18" charset="0"/>
                            </a:rPr>
                          </m:ctrlPr>
                        </m:fPr>
                        <m:num>
                          <m:r>
                            <a:rPr>
                              <a:latin typeface="Cambria Math" panose="02040503050406030204" pitchFamily="18" charset="0"/>
                            </a:rPr>
                            <m:t>1</m:t>
                          </m:r>
                        </m:num>
                        <m:den>
                          <m:sSup>
                            <m:sSupPr>
                              <m:ctrlPr>
                                <a:rPr i="1">
                                  <a:latin typeface="Cambria Math" panose="02040503050406030204" pitchFamily="18" charset="0"/>
                                </a:rPr>
                              </m:ctrlPr>
                            </m:sSupPr>
                            <m:e>
                              <m:d>
                                <m:dPr>
                                  <m:begChr m:val="|"/>
                                  <m:endChr m:val="|"/>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𝐾</m:t>
                                      </m:r>
                                    </m:e>
                                    <m:sub>
                                      <m:r>
                                        <a:rPr>
                                          <a:latin typeface="Cambria Math" panose="02040503050406030204" pitchFamily="18" charset="0"/>
                                        </a:rPr>
                                        <m:t>𝑤</m:t>
                                      </m:r>
                                    </m:sub>
                                  </m:sSub>
                                </m:e>
                              </m:d>
                            </m:e>
                            <m:sup>
                              <m:r>
                                <a:rPr>
                                  <a:latin typeface="Cambria Math" panose="02040503050406030204" pitchFamily="18" charset="0"/>
                                </a:rPr>
                                <m:t>2</m:t>
                              </m:r>
                            </m:sup>
                          </m:sSup>
                        </m:den>
                      </m:f>
                      <m:sSup>
                        <m:sSupPr>
                          <m:ctrlPr>
                            <a:rPr i="1">
                              <a:latin typeface="Cambria Math" panose="02040503050406030204" pitchFamily="18" charset="0"/>
                            </a:rPr>
                          </m:ctrlPr>
                        </m:sSupPr>
                        <m:e>
                          <m:r>
                            <a:rPr>
                              <a:latin typeface="Cambria Math" panose="02040503050406030204" pitchFamily="18" charset="0"/>
                            </a:rPr>
                            <m:t>10</m:t>
                          </m:r>
                        </m:e>
                        <m:sup>
                          <m:r>
                            <a:rPr>
                              <a:latin typeface="Cambria Math" panose="02040503050406030204" pitchFamily="18" charset="0"/>
                            </a:rPr>
                            <m:t>6</m:t>
                          </m:r>
                        </m:sup>
                      </m:sSup>
                      <m:f>
                        <m:fPr>
                          <m:ctrlPr>
                            <a:rPr i="1">
                              <a:latin typeface="Cambria Math" panose="02040503050406030204" pitchFamily="18" charset="0"/>
                            </a:rPr>
                          </m:ctrlPr>
                        </m:fPr>
                        <m:num>
                          <m:d>
                            <m:dPr>
                              <m:begChr m:val="|"/>
                              <m:endChr m:val="|"/>
                              <m:ctrlPr>
                                <a:rPr i="1">
                                  <a:latin typeface="Cambria Math" panose="02040503050406030204" pitchFamily="18" charset="0"/>
                                </a:rPr>
                              </m:ctrlPr>
                            </m:dPr>
                            <m:e>
                              <m:nary>
                                <m:naryPr>
                                  <m:ctrlPr>
                                    <a:rPr i="1">
                                      <a:latin typeface="Cambria Math" panose="02040503050406030204" pitchFamily="18" charset="0"/>
                                    </a:rPr>
                                  </m:ctrlPr>
                                </m:naryPr>
                                <m:sub>
                                  <m:r>
                                    <a:rPr>
                                      <a:latin typeface="Cambria Math" panose="02040503050406030204" pitchFamily="18" charset="0"/>
                                    </a:rPr>
                                    <m:t>0</m:t>
                                  </m:r>
                                </m:sub>
                                <m:sup>
                                  <m:r>
                                    <a:rPr>
                                      <a:latin typeface="Cambria Math" panose="02040503050406030204" pitchFamily="18" charset="0"/>
                                    </a:rPr>
                                    <m:t>∞</m:t>
                                  </m:r>
                                </m:sup>
                                <m:e>
                                  <m:r>
                                    <a:rPr>
                                      <a:latin typeface="Cambria Math" panose="02040503050406030204" pitchFamily="18" charset="0"/>
                                    </a:rPr>
                                    <m:t>𝑁</m:t>
                                  </m:r>
                                  <m:d>
                                    <m:dPr>
                                      <m:ctrlPr>
                                        <a:rPr i="1">
                                          <a:latin typeface="Cambria Math" panose="02040503050406030204" pitchFamily="18" charset="0"/>
                                        </a:rPr>
                                      </m:ctrlPr>
                                    </m:dPr>
                                    <m:e>
                                      <m:r>
                                        <a:rPr>
                                          <a:latin typeface="Cambria Math" panose="02040503050406030204" pitchFamily="18" charset="0"/>
                                        </a:rPr>
                                        <m:t>𝐷</m:t>
                                      </m:r>
                                    </m:e>
                                  </m:d>
                                  <m:sSub>
                                    <m:sSubPr>
                                      <m:ctrlPr>
                                        <a:rPr i="1">
                                          <a:latin typeface="Cambria Math" panose="02040503050406030204" pitchFamily="18" charset="0"/>
                                        </a:rPr>
                                      </m:ctrlPr>
                                    </m:sSubPr>
                                    <m:e>
                                      <m:r>
                                        <a:rPr>
                                          <a:latin typeface="Cambria Math" panose="02040503050406030204" pitchFamily="18" charset="0"/>
                                        </a:rPr>
                                        <m:t>𝑆</m:t>
                                      </m:r>
                                    </m:e>
                                    <m:sub>
                                      <m:sSub>
                                        <m:sSubPr>
                                          <m:ctrlPr>
                                            <a:rPr i="1">
                                              <a:latin typeface="Cambria Math" panose="02040503050406030204" pitchFamily="18" charset="0"/>
                                            </a:rPr>
                                          </m:ctrlPr>
                                        </m:sSubPr>
                                        <m:e>
                                          <m:r>
                                            <a:rPr>
                                              <a:latin typeface="Cambria Math" panose="02040503050406030204" pitchFamily="18" charset="0"/>
                                            </a:rPr>
                                            <m:t>𝑏</m:t>
                                          </m:r>
                                        </m:e>
                                        <m:sub>
                                          <m:r>
                                            <a:rPr>
                                              <a:latin typeface="Cambria Math" panose="02040503050406030204" pitchFamily="18" charset="0"/>
                                            </a:rPr>
                                            <m:t>hh</m:t>
                                          </m:r>
                                        </m:sub>
                                      </m:sSub>
                                    </m:sub>
                                  </m:sSub>
                                  <m:d>
                                    <m:dPr>
                                      <m:ctrlPr>
                                        <a:rPr i="1">
                                          <a:latin typeface="Cambria Math" panose="02040503050406030204" pitchFamily="18" charset="0"/>
                                        </a:rPr>
                                      </m:ctrlPr>
                                    </m:dPr>
                                    <m:e>
                                      <m:r>
                                        <a:rPr>
                                          <a:latin typeface="Cambria Math" panose="02040503050406030204" pitchFamily="18" charset="0"/>
                                        </a:rPr>
                                        <m:t>𝐷</m:t>
                                      </m:r>
                                    </m:e>
                                  </m:d>
                                  <m:sSubSup>
                                    <m:sSubSupPr>
                                      <m:ctrlPr>
                                        <a:rPr i="1">
                                          <a:latin typeface="Cambria Math" panose="02040503050406030204" pitchFamily="18" charset="0"/>
                                        </a:rPr>
                                      </m:ctrlPr>
                                    </m:sSubSupPr>
                                    <m:e>
                                      <m:r>
                                        <a:rPr>
                                          <a:latin typeface="Cambria Math" panose="02040503050406030204" pitchFamily="18" charset="0"/>
                                        </a:rPr>
                                        <m:t>𝑆</m:t>
                                      </m:r>
                                    </m:e>
                                    <m:sub>
                                      <m:sSub>
                                        <m:sSubPr>
                                          <m:ctrlPr>
                                            <a:rPr i="1">
                                              <a:latin typeface="Cambria Math" panose="02040503050406030204" pitchFamily="18" charset="0"/>
                                            </a:rPr>
                                          </m:ctrlPr>
                                        </m:sSubPr>
                                        <m:e>
                                          <m:r>
                                            <a:rPr>
                                              <a:latin typeface="Cambria Math" panose="02040503050406030204" pitchFamily="18" charset="0"/>
                                            </a:rPr>
                                            <m:t>𝑏</m:t>
                                          </m:r>
                                        </m:e>
                                        <m:sub>
                                          <m:r>
                                            <a:rPr>
                                              <a:latin typeface="Cambria Math" panose="02040503050406030204" pitchFamily="18" charset="0"/>
                                            </a:rPr>
                                            <m:t>𝑣𝑣</m:t>
                                          </m:r>
                                        </m:sub>
                                      </m:sSub>
                                    </m:sub>
                                    <m:sup>
                                      <m:r>
                                        <m:rPr>
                                          <m:lit/>
                                          <m:nor/>
                                        </m:rPr>
                                        <a:rPr/>
                                        <m:t>∗</m:t>
                                      </m:r>
                                    </m:sup>
                                  </m:sSubSup>
                                  <m:d>
                                    <m:dPr>
                                      <m:ctrlPr>
                                        <a:rPr i="1">
                                          <a:latin typeface="Cambria Math" panose="02040503050406030204" pitchFamily="18" charset="0"/>
                                        </a:rPr>
                                      </m:ctrlPr>
                                    </m:dPr>
                                    <m:e>
                                      <m:r>
                                        <a:rPr>
                                          <a:latin typeface="Cambria Math" panose="02040503050406030204" pitchFamily="18" charset="0"/>
                                        </a:rPr>
                                        <m:t>𝐷</m:t>
                                      </m:r>
                                    </m:e>
                                  </m:d>
                                  <m:r>
                                    <a:rPr>
                                      <a:latin typeface="Cambria Math" panose="02040503050406030204" pitchFamily="18" charset="0"/>
                                    </a:rPr>
                                    <m:t>𝑑𝐷</m:t>
                                  </m:r>
                                </m:e>
                              </m:nary>
                            </m:e>
                          </m:d>
                        </m:num>
                        <m:den>
                          <m:rad>
                            <m:radPr>
                              <m:ctrlPr>
                                <a:rPr i="1">
                                  <a:latin typeface="Cambria Math" panose="02040503050406030204" pitchFamily="18" charset="0"/>
                                </a:rPr>
                              </m:ctrlPr>
                            </m:radPr>
                            <m:deg/>
                            <m:e>
                              <m:sSub>
                                <m:sSubPr>
                                  <m:ctrlPr>
                                    <a:rPr i="1">
                                      <a:latin typeface="Cambria Math" panose="02040503050406030204" pitchFamily="18" charset="0"/>
                                    </a:rPr>
                                  </m:ctrlPr>
                                </m:sSubPr>
                                <m:e>
                                  <m:r>
                                    <a:rPr>
                                      <a:latin typeface="Cambria Math" panose="02040503050406030204" pitchFamily="18" charset="0"/>
                                    </a:rPr>
                                    <m:t>𝑧</m:t>
                                  </m:r>
                                </m:e>
                                <m:sub>
                                  <m:r>
                                    <a:rPr>
                                      <a:latin typeface="Cambria Math" panose="02040503050406030204" pitchFamily="18" charset="0"/>
                                    </a:rPr>
                                    <m:t>hh</m:t>
                                  </m:r>
                                </m:sub>
                              </m:sSub>
                              <m:sSub>
                                <m:sSubPr>
                                  <m:ctrlPr>
                                    <a:rPr i="1">
                                      <a:latin typeface="Cambria Math" panose="02040503050406030204" pitchFamily="18" charset="0"/>
                                    </a:rPr>
                                  </m:ctrlPr>
                                </m:sSubPr>
                                <m:e>
                                  <m:r>
                                    <a:rPr>
                                      <a:latin typeface="Cambria Math" panose="02040503050406030204" pitchFamily="18" charset="0"/>
                                    </a:rPr>
                                    <m:t>𝑧</m:t>
                                  </m:r>
                                </m:e>
                                <m:sub>
                                  <m:r>
                                    <a:rPr>
                                      <a:latin typeface="Cambria Math" panose="02040503050406030204" pitchFamily="18" charset="0"/>
                                    </a:rPr>
                                    <m:t>𝑣𝑣</m:t>
                                  </m:r>
                                </m:sub>
                              </m:sSub>
                            </m:e>
                          </m:rad>
                        </m:den>
                      </m:f>
                    </m:oMath>
                  </m:oMathPara>
                </a14:m>
                <a:endParaRPr dirty="0"/>
              </a:p>
            </p:txBody>
          </p:sp>
        </mc:Choice>
        <mc:Fallback>
          <p:sp>
            <p:nvSpPr>
              <p:cNvPr id="388" name="ZoneTexte 387"/>
              <p:cNvSpPr txBox="1">
                <a:spLocks noRot="1" noChangeAspect="1" noMove="1" noResize="1" noEditPoints="1" noAdjustHandles="1" noChangeArrowheads="1" noChangeShapeType="1" noTextEdit="1"/>
              </p:cNvSpPr>
              <p:nvPr/>
            </p:nvSpPr>
            <p:spPr>
              <a:xfrm>
                <a:off x="414720" y="3798000"/>
                <a:ext cx="5184360" cy="1014480"/>
              </a:xfrm>
              <a:prstGeom prst="rect">
                <a:avLst/>
              </a:prstGeom>
              <a:blipFill>
                <a:blip r:embed="rId4"/>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389" name="ZoneTexte 388"/>
              <p:cNvSpPr txBox="1"/>
              <p:nvPr/>
            </p:nvSpPr>
            <p:spPr>
              <a:xfrm>
                <a:off x="414719" y="4990320"/>
                <a:ext cx="4791959" cy="686880"/>
              </a:xfrm>
              <a:prstGeom prst="rect">
                <a:avLst/>
              </a:prstGeom>
            </p:spPr>
            <p:txBody>
              <a:bodyPr/>
              <a:lstStyle/>
              <a:p>
                <a14:m>
                  <m:oMathPara xmlns:m="http://schemas.openxmlformats.org/officeDocument/2006/math">
                    <m:oMathParaPr>
                      <m:jc m:val="centerGroup"/>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𝛿</m:t>
                          </m:r>
                        </m:e>
                        <m:sub>
                          <m:r>
                            <a:rPr>
                              <a:latin typeface="Cambria Math" panose="02040503050406030204" pitchFamily="18" charset="0"/>
                            </a:rPr>
                            <m:t>𝑐𝑜</m:t>
                          </m:r>
                        </m:sub>
                      </m:sSub>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180</m:t>
                          </m:r>
                        </m:num>
                        <m:den>
                          <m:r>
                            <a:rPr>
                              <a:latin typeface="Cambria Math" panose="02040503050406030204" pitchFamily="18" charset="0"/>
                            </a:rPr>
                            <m:t>𝜋</m:t>
                          </m:r>
                        </m:den>
                      </m:f>
                      <m:r>
                        <a:rPr>
                          <a:latin typeface="Cambria Math" panose="02040503050406030204" pitchFamily="18" charset="0"/>
                        </a:rPr>
                        <m:t>𝑎𝑟𝑔</m:t>
                      </m:r>
                      <m:d>
                        <m:dPr>
                          <m:begChr m:val="["/>
                          <m:endChr m:val="]"/>
                          <m:ctrlPr>
                            <a:rPr i="1">
                              <a:latin typeface="Cambria Math" panose="02040503050406030204" pitchFamily="18" charset="0"/>
                            </a:rPr>
                          </m:ctrlPr>
                        </m:dPr>
                        <m:e>
                          <m:nary>
                            <m:naryPr>
                              <m:ctrlPr>
                                <a:rPr i="1">
                                  <a:latin typeface="Cambria Math" panose="02040503050406030204" pitchFamily="18" charset="0"/>
                                </a:rPr>
                              </m:ctrlPr>
                            </m:naryPr>
                            <m:sub>
                              <m:r>
                                <a:rPr>
                                  <a:latin typeface="Cambria Math" panose="02040503050406030204" pitchFamily="18" charset="0"/>
                                </a:rPr>
                                <m:t>0</m:t>
                              </m:r>
                            </m:sub>
                            <m:sup>
                              <m:r>
                                <a:rPr>
                                  <a:latin typeface="Cambria Math" panose="02040503050406030204" pitchFamily="18" charset="0"/>
                                </a:rPr>
                                <m:t>∞</m:t>
                              </m:r>
                            </m:sup>
                            <m:e>
                              <m:r>
                                <a:rPr>
                                  <a:latin typeface="Cambria Math" panose="02040503050406030204" pitchFamily="18" charset="0"/>
                                </a:rPr>
                                <m:t>𝑁</m:t>
                              </m:r>
                              <m:d>
                                <m:dPr>
                                  <m:ctrlPr>
                                    <a:rPr i="1">
                                      <a:latin typeface="Cambria Math" panose="02040503050406030204" pitchFamily="18" charset="0"/>
                                    </a:rPr>
                                  </m:ctrlPr>
                                </m:dPr>
                                <m:e>
                                  <m:r>
                                    <a:rPr>
                                      <a:latin typeface="Cambria Math" panose="02040503050406030204" pitchFamily="18" charset="0"/>
                                    </a:rPr>
                                    <m:t>𝐷</m:t>
                                  </m:r>
                                </m:e>
                              </m:d>
                              <m:sSub>
                                <m:sSubPr>
                                  <m:ctrlPr>
                                    <a:rPr i="1">
                                      <a:latin typeface="Cambria Math" panose="02040503050406030204" pitchFamily="18" charset="0"/>
                                    </a:rPr>
                                  </m:ctrlPr>
                                </m:sSubPr>
                                <m:e>
                                  <m:r>
                                    <a:rPr>
                                      <a:latin typeface="Cambria Math" panose="02040503050406030204" pitchFamily="18" charset="0"/>
                                    </a:rPr>
                                    <m:t>𝑆</m:t>
                                  </m:r>
                                </m:e>
                                <m:sub>
                                  <m:sSub>
                                    <m:sSubPr>
                                      <m:ctrlPr>
                                        <a:rPr i="1">
                                          <a:latin typeface="Cambria Math" panose="02040503050406030204" pitchFamily="18" charset="0"/>
                                        </a:rPr>
                                      </m:ctrlPr>
                                    </m:sSubPr>
                                    <m:e>
                                      <m:r>
                                        <a:rPr>
                                          <a:latin typeface="Cambria Math" panose="02040503050406030204" pitchFamily="18" charset="0"/>
                                        </a:rPr>
                                        <m:t>𝑏</m:t>
                                      </m:r>
                                    </m:e>
                                    <m:sub>
                                      <m:r>
                                        <a:rPr>
                                          <a:latin typeface="Cambria Math" panose="02040503050406030204" pitchFamily="18" charset="0"/>
                                        </a:rPr>
                                        <m:t>hh</m:t>
                                      </m:r>
                                    </m:sub>
                                  </m:sSub>
                                </m:sub>
                              </m:sSub>
                              <m:d>
                                <m:dPr>
                                  <m:ctrlPr>
                                    <a:rPr i="1">
                                      <a:latin typeface="Cambria Math" panose="02040503050406030204" pitchFamily="18" charset="0"/>
                                    </a:rPr>
                                  </m:ctrlPr>
                                </m:dPr>
                                <m:e>
                                  <m:r>
                                    <a:rPr>
                                      <a:latin typeface="Cambria Math" panose="02040503050406030204" pitchFamily="18" charset="0"/>
                                    </a:rPr>
                                    <m:t>𝐷</m:t>
                                  </m:r>
                                </m:e>
                              </m:d>
                              <m:sSubSup>
                                <m:sSubSupPr>
                                  <m:ctrlPr>
                                    <a:rPr i="1">
                                      <a:latin typeface="Cambria Math" panose="02040503050406030204" pitchFamily="18" charset="0"/>
                                    </a:rPr>
                                  </m:ctrlPr>
                                </m:sSubSupPr>
                                <m:e>
                                  <m:r>
                                    <a:rPr>
                                      <a:latin typeface="Cambria Math" panose="02040503050406030204" pitchFamily="18" charset="0"/>
                                    </a:rPr>
                                    <m:t>𝑆</m:t>
                                  </m:r>
                                </m:e>
                                <m:sub>
                                  <m:sSub>
                                    <m:sSubPr>
                                      <m:ctrlPr>
                                        <a:rPr i="1">
                                          <a:latin typeface="Cambria Math" panose="02040503050406030204" pitchFamily="18" charset="0"/>
                                        </a:rPr>
                                      </m:ctrlPr>
                                    </m:sSubPr>
                                    <m:e>
                                      <m:r>
                                        <a:rPr>
                                          <a:latin typeface="Cambria Math" panose="02040503050406030204" pitchFamily="18" charset="0"/>
                                        </a:rPr>
                                        <m:t>𝑏</m:t>
                                      </m:r>
                                    </m:e>
                                    <m:sub>
                                      <m:r>
                                        <a:rPr>
                                          <a:latin typeface="Cambria Math" panose="02040503050406030204" pitchFamily="18" charset="0"/>
                                        </a:rPr>
                                        <m:t>𝑣𝑣</m:t>
                                      </m:r>
                                    </m:sub>
                                  </m:sSub>
                                </m:sub>
                                <m:sup>
                                  <m:r>
                                    <m:rPr>
                                      <m:lit/>
                                      <m:nor/>
                                    </m:rPr>
                                    <a:rPr/>
                                    <m:t>∗</m:t>
                                  </m:r>
                                </m:sup>
                              </m:sSubSup>
                              <m:d>
                                <m:dPr>
                                  <m:ctrlPr>
                                    <a:rPr i="1">
                                      <a:latin typeface="Cambria Math" panose="02040503050406030204" pitchFamily="18" charset="0"/>
                                    </a:rPr>
                                  </m:ctrlPr>
                                </m:dPr>
                                <m:e>
                                  <m:r>
                                    <a:rPr>
                                      <a:latin typeface="Cambria Math" panose="02040503050406030204" pitchFamily="18" charset="0"/>
                                    </a:rPr>
                                    <m:t>𝐷</m:t>
                                  </m:r>
                                </m:e>
                              </m:d>
                              <m:r>
                                <a:rPr>
                                  <a:latin typeface="Cambria Math" panose="02040503050406030204" pitchFamily="18" charset="0"/>
                                </a:rPr>
                                <m:t>𝑑𝐷</m:t>
                              </m:r>
                            </m:e>
                          </m:nary>
                        </m:e>
                      </m:d>
                    </m:oMath>
                  </m:oMathPara>
                </a14:m>
                <a:endParaRPr dirty="0"/>
              </a:p>
            </p:txBody>
          </p:sp>
        </mc:Choice>
        <mc:Fallback>
          <p:sp>
            <p:nvSpPr>
              <p:cNvPr id="389" name="ZoneTexte 388"/>
              <p:cNvSpPr txBox="1">
                <a:spLocks noRot="1" noChangeAspect="1" noMove="1" noResize="1" noEditPoints="1" noAdjustHandles="1" noChangeArrowheads="1" noChangeShapeType="1" noTextEdit="1"/>
              </p:cNvSpPr>
              <p:nvPr/>
            </p:nvSpPr>
            <p:spPr>
              <a:xfrm>
                <a:off x="414719" y="4990320"/>
                <a:ext cx="4791959" cy="686880"/>
              </a:xfrm>
              <a:prstGeom prst="rect">
                <a:avLst/>
              </a:prstGeom>
              <a:blipFill>
                <a:blip r:embed="rId5"/>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90" name="ZoneTexte 389"/>
              <p:cNvSpPr txBox="1"/>
              <p:nvPr/>
            </p:nvSpPr>
            <p:spPr>
              <a:xfrm>
                <a:off x="5599080" y="4990320"/>
                <a:ext cx="4791960" cy="64296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panose="02040503050406030204" pitchFamily="18" charset="0"/>
                        </a:rPr>
                        <m:t>𝐾𝐷𝑃</m:t>
                      </m:r>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180</m:t>
                          </m:r>
                        </m:num>
                        <m:den>
                          <m:r>
                            <a:rPr>
                              <a:latin typeface="Cambria Math" panose="02040503050406030204" pitchFamily="18" charset="0"/>
                            </a:rPr>
                            <m:t>𝜋</m:t>
                          </m:r>
                        </m:den>
                      </m:f>
                      <m:r>
                        <a:rPr>
                          <a:latin typeface="Cambria Math" panose="02040503050406030204" pitchFamily="18" charset="0"/>
                        </a:rPr>
                        <m:t>𝜆</m:t>
                      </m:r>
                      <m:nary>
                        <m:naryPr>
                          <m:ctrlPr>
                            <a:rPr i="1">
                              <a:latin typeface="Cambria Math" panose="02040503050406030204" pitchFamily="18" charset="0"/>
                            </a:rPr>
                          </m:ctrlPr>
                        </m:naryPr>
                        <m:sub>
                          <m:r>
                            <a:rPr>
                              <a:latin typeface="Cambria Math" panose="02040503050406030204" pitchFamily="18" charset="0"/>
                            </a:rPr>
                            <m:t>0</m:t>
                          </m:r>
                        </m:sub>
                        <m:sup>
                          <m:r>
                            <a:rPr>
                              <a:latin typeface="Cambria Math" panose="02040503050406030204" pitchFamily="18" charset="0"/>
                            </a:rPr>
                            <m:t>∞</m:t>
                          </m:r>
                        </m:sup>
                        <m:e>
                          <m:r>
                            <a:rPr>
                              <a:latin typeface="Cambria Math" panose="02040503050406030204" pitchFamily="18" charset="0"/>
                            </a:rPr>
                            <m:t>𝑁</m:t>
                          </m:r>
                          <m:d>
                            <m:dPr>
                              <m:ctrlPr>
                                <a:rPr i="1">
                                  <a:latin typeface="Cambria Math" panose="02040503050406030204" pitchFamily="18" charset="0"/>
                                </a:rPr>
                              </m:ctrlPr>
                            </m:dPr>
                            <m:e>
                              <m:r>
                                <a:rPr>
                                  <a:latin typeface="Cambria Math" panose="02040503050406030204" pitchFamily="18" charset="0"/>
                                </a:rPr>
                                <m:t>𝐷</m:t>
                              </m:r>
                            </m:e>
                          </m:d>
                          <m:r>
                            <a:rPr>
                              <a:latin typeface="Cambria Math" panose="02040503050406030204" pitchFamily="18" charset="0"/>
                            </a:rPr>
                            <m:t>ℜ</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𝑆</m:t>
                              </m:r>
                            </m:e>
                            <m:sub>
                              <m:sSub>
                                <m:sSubPr>
                                  <m:ctrlPr>
                                    <a:rPr i="1">
                                      <a:latin typeface="Cambria Math" panose="02040503050406030204" pitchFamily="18" charset="0"/>
                                    </a:rPr>
                                  </m:ctrlPr>
                                </m:sSubPr>
                                <m:e>
                                  <m:r>
                                    <a:rPr>
                                      <a:latin typeface="Cambria Math" panose="02040503050406030204" pitchFamily="18" charset="0"/>
                                    </a:rPr>
                                    <m:t>𝑓</m:t>
                                  </m:r>
                                </m:e>
                                <m:sub>
                                  <m:r>
                                    <a:rPr>
                                      <a:latin typeface="Cambria Math" panose="02040503050406030204" pitchFamily="18" charset="0"/>
                                    </a:rPr>
                                    <m:t>hh</m:t>
                                  </m:r>
                                </m:sub>
                              </m:sSub>
                            </m:sub>
                          </m:sSub>
                          <m:d>
                            <m:dPr>
                              <m:ctrlPr>
                                <a:rPr i="1">
                                  <a:latin typeface="Cambria Math" panose="02040503050406030204" pitchFamily="18" charset="0"/>
                                </a:rPr>
                              </m:ctrlPr>
                            </m:dPr>
                            <m:e>
                              <m:r>
                                <a:rPr>
                                  <a:latin typeface="Cambria Math" panose="02040503050406030204" pitchFamily="18" charset="0"/>
                                </a:rPr>
                                <m:t>𝐷</m:t>
                              </m:r>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𝑆</m:t>
                              </m:r>
                            </m:e>
                            <m:sub>
                              <m:sSub>
                                <m:sSubPr>
                                  <m:ctrlPr>
                                    <a:rPr i="1">
                                      <a:latin typeface="Cambria Math" panose="02040503050406030204" pitchFamily="18" charset="0"/>
                                    </a:rPr>
                                  </m:ctrlPr>
                                </m:sSubPr>
                                <m:e>
                                  <m:r>
                                    <a:rPr>
                                      <a:latin typeface="Cambria Math" panose="02040503050406030204" pitchFamily="18" charset="0"/>
                                    </a:rPr>
                                    <m:t>𝑓</m:t>
                                  </m:r>
                                </m:e>
                                <m:sub>
                                  <m:r>
                                    <a:rPr>
                                      <a:latin typeface="Cambria Math" panose="02040503050406030204" pitchFamily="18" charset="0"/>
                                    </a:rPr>
                                    <m:t>𝑣𝑣</m:t>
                                  </m:r>
                                </m:sub>
                              </m:sSub>
                            </m:sub>
                          </m:sSub>
                          <m:d>
                            <m:dPr>
                              <m:ctrlPr>
                                <a:rPr i="1">
                                  <a:latin typeface="Cambria Math" panose="02040503050406030204" pitchFamily="18" charset="0"/>
                                </a:rPr>
                              </m:ctrlPr>
                            </m:dPr>
                            <m:e>
                              <m:r>
                                <a:rPr>
                                  <a:latin typeface="Cambria Math" panose="02040503050406030204" pitchFamily="18" charset="0"/>
                                </a:rPr>
                                <m:t>𝐷</m:t>
                              </m:r>
                            </m:e>
                          </m:d>
                          <m:r>
                            <a:rPr>
                              <a:latin typeface="Cambria Math" panose="02040503050406030204" pitchFamily="18" charset="0"/>
                            </a:rPr>
                            <m:t>}</m:t>
                          </m:r>
                          <m:r>
                            <a:rPr>
                              <a:latin typeface="Cambria Math" panose="02040503050406030204" pitchFamily="18" charset="0"/>
                            </a:rPr>
                            <m:t>𝑑𝐷</m:t>
                          </m:r>
                        </m:e>
                      </m:nary>
                    </m:oMath>
                  </m:oMathPara>
                </a14:m>
                <a:endParaRPr/>
              </a:p>
            </p:txBody>
          </p:sp>
        </mc:Choice>
        <mc:Fallback xmlns:p15="http://schemas.microsoft.com/office/powerpoint/2012/main" xmlns:p14="http://schemas.microsoft.com/office/powerpoint/2010/main" xmlns=""/>
      </mc:AlternateContent>
      <mc:AlternateContent xmlns:mc="http://schemas.openxmlformats.org/markup-compatibility/2006">
        <mc:Choice xmlns:a14="http://schemas.microsoft.com/office/drawing/2010/main" Requires="a14">
          <p:sp>
            <p:nvSpPr>
              <p:cNvPr id="391" name="ZoneTexte 390"/>
              <p:cNvSpPr txBox="1"/>
              <p:nvPr/>
            </p:nvSpPr>
            <p:spPr>
              <a:xfrm>
                <a:off x="5599440" y="3946320"/>
                <a:ext cx="3879360" cy="625320"/>
              </a:xfrm>
              <a:prstGeom prst="rect">
                <a:avLst/>
              </a:prstGeom>
            </p:spPr>
            <p:txBody>
              <a:bodyPr/>
              <a:lstStyle/>
              <a:p>
                <a14:m>
                  <m:oMathPara xmlns:m="http://schemas.openxmlformats.org/officeDocument/2006/math">
                    <m:oMathParaPr>
                      <m:jc m:val="centerGroup"/>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𝑥𝑥</m:t>
                          </m:r>
                        </m:sub>
                      </m:sSub>
                      <m:r>
                        <a:rPr>
                          <a:latin typeface="Cambria Math" panose="02040503050406030204" pitchFamily="18" charset="0"/>
                        </a:rPr>
                        <m:t>=4.34⋅</m:t>
                      </m:r>
                      <m:sSup>
                        <m:sSupPr>
                          <m:ctrlPr>
                            <a:rPr i="1">
                              <a:latin typeface="Cambria Math" panose="02040503050406030204" pitchFamily="18" charset="0"/>
                            </a:rPr>
                          </m:ctrlPr>
                        </m:sSupPr>
                        <m:e>
                          <m:r>
                            <a:rPr>
                              <a:latin typeface="Cambria Math" panose="02040503050406030204" pitchFamily="18" charset="0"/>
                            </a:rPr>
                            <m:t>10</m:t>
                          </m:r>
                        </m:e>
                        <m:sup>
                          <m:r>
                            <a:rPr>
                              <a:latin typeface="Cambria Math" panose="02040503050406030204" pitchFamily="18" charset="0"/>
                            </a:rPr>
                            <m:t>3</m:t>
                          </m:r>
                        </m:sup>
                      </m:sSup>
                      <m:nary>
                        <m:naryPr>
                          <m:ctrlPr>
                            <a:rPr i="1">
                              <a:latin typeface="Cambria Math" panose="02040503050406030204" pitchFamily="18" charset="0"/>
                            </a:rPr>
                          </m:ctrlPr>
                        </m:naryPr>
                        <m:sub>
                          <m:r>
                            <a:rPr>
                              <a:latin typeface="Cambria Math" panose="02040503050406030204" pitchFamily="18" charset="0"/>
                            </a:rPr>
                            <m:t>0</m:t>
                          </m:r>
                        </m:sub>
                        <m:sup>
                          <m:r>
                            <a:rPr>
                              <a:latin typeface="Cambria Math" panose="02040503050406030204" pitchFamily="18" charset="0"/>
                            </a:rPr>
                            <m:t>∞</m:t>
                          </m:r>
                        </m:sup>
                        <m:e>
                          <m:r>
                            <a:rPr>
                              <a:latin typeface="Cambria Math" panose="02040503050406030204" pitchFamily="18" charset="0"/>
                            </a:rPr>
                            <m:t>𝑁</m:t>
                          </m:r>
                          <m:d>
                            <m:dPr>
                              <m:ctrlPr>
                                <a:rPr i="1">
                                  <a:latin typeface="Cambria Math" panose="02040503050406030204" pitchFamily="18" charset="0"/>
                                </a:rPr>
                              </m:ctrlPr>
                            </m:dPr>
                            <m:e>
                              <m:r>
                                <a:rPr>
                                  <a:latin typeface="Cambria Math" panose="02040503050406030204" pitchFamily="18" charset="0"/>
                                </a:rPr>
                                <m:t>𝐷</m:t>
                              </m:r>
                            </m:e>
                          </m:d>
                          <m:sSub>
                            <m:sSubPr>
                              <m:ctrlPr>
                                <a:rPr i="1">
                                  <a:latin typeface="Cambria Math" panose="02040503050406030204" pitchFamily="18" charset="0"/>
                                </a:rPr>
                              </m:ctrlPr>
                            </m:sSubPr>
                            <m:e>
                              <m:r>
                                <a:rPr>
                                  <a:latin typeface="Cambria Math" panose="02040503050406030204" pitchFamily="18" charset="0"/>
                                </a:rPr>
                                <m:t>𝜎</m:t>
                              </m:r>
                            </m:e>
                            <m:sub>
                              <m:sSub>
                                <m:sSubPr>
                                  <m:ctrlPr>
                                    <a:rPr i="1">
                                      <a:latin typeface="Cambria Math" panose="02040503050406030204" pitchFamily="18" charset="0"/>
                                    </a:rPr>
                                  </m:ctrlPr>
                                </m:sSubPr>
                                <m:e>
                                  <m:r>
                                    <a:rPr>
                                      <a:latin typeface="Cambria Math" panose="02040503050406030204" pitchFamily="18" charset="0"/>
                                    </a:rPr>
                                    <m:t>𝑒</m:t>
                                  </m:r>
                                </m:e>
                                <m:sub>
                                  <m:r>
                                    <a:rPr>
                                      <a:latin typeface="Cambria Math" panose="02040503050406030204" pitchFamily="18" charset="0"/>
                                    </a:rPr>
                                    <m:t>𝑥𝑥</m:t>
                                  </m:r>
                                </m:sub>
                              </m:sSub>
                            </m:sub>
                          </m:sSub>
                          <m:d>
                            <m:dPr>
                              <m:ctrlPr>
                                <a:rPr i="1">
                                  <a:latin typeface="Cambria Math" panose="02040503050406030204" pitchFamily="18" charset="0"/>
                                </a:rPr>
                              </m:ctrlPr>
                            </m:dPr>
                            <m:e>
                              <m:r>
                                <a:rPr>
                                  <a:latin typeface="Cambria Math" panose="02040503050406030204" pitchFamily="18" charset="0"/>
                                </a:rPr>
                                <m:t>𝐷</m:t>
                              </m:r>
                            </m:e>
                          </m:d>
                          <m:r>
                            <a:rPr>
                              <a:latin typeface="Cambria Math" panose="02040503050406030204" pitchFamily="18" charset="0"/>
                            </a:rPr>
                            <m:t>𝑑𝐷</m:t>
                          </m:r>
                        </m:e>
                      </m:nary>
                    </m:oMath>
                  </m:oMathPara>
                </a14:m>
                <a:endParaRPr dirty="0"/>
              </a:p>
            </p:txBody>
          </p:sp>
        </mc:Choice>
        <mc:Fallback>
          <p:sp>
            <p:nvSpPr>
              <p:cNvPr id="391" name="ZoneTexte 390"/>
              <p:cNvSpPr txBox="1">
                <a:spLocks noRot="1" noChangeAspect="1" noMove="1" noResize="1" noEditPoints="1" noAdjustHandles="1" noChangeArrowheads="1" noChangeShapeType="1" noTextEdit="1"/>
              </p:cNvSpPr>
              <p:nvPr/>
            </p:nvSpPr>
            <p:spPr>
              <a:xfrm>
                <a:off x="5599440" y="3946320"/>
                <a:ext cx="3879360" cy="625320"/>
              </a:xfrm>
              <a:prstGeom prst="rect">
                <a:avLst/>
              </a:prstGeom>
              <a:blipFill>
                <a:blip r:embed="rId6"/>
                <a:stretch>
                  <a:fillRect b="-3883"/>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392" name="ZoneTexte 391"/>
              <p:cNvSpPr txBox="1"/>
              <p:nvPr/>
            </p:nvSpPr>
            <p:spPr>
              <a:xfrm>
                <a:off x="5163726" y="1284120"/>
                <a:ext cx="2203429" cy="738720"/>
              </a:xfrm>
              <a:prstGeom prst="rect">
                <a:avLst/>
              </a:prstGeom>
            </p:spPr>
            <p:txBody>
              <a:bodyPr/>
              <a:lstStyle/>
              <a:p>
                <a14:m>
                  <m:oMathPara xmlns:m="http://schemas.openxmlformats.org/officeDocument/2006/math">
                    <m:oMathParaPr>
                      <m:jc m:val="centerGroup"/>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𝑍</m:t>
                          </m:r>
                        </m:e>
                        <m:sub>
                          <m:r>
                            <a:rPr>
                              <a:latin typeface="Cambria Math" panose="02040503050406030204" pitchFamily="18" charset="0"/>
                            </a:rPr>
                            <m:t>𝑑𝑟</m:t>
                          </m:r>
                        </m:sub>
                      </m:sSub>
                      <m:r>
                        <a:rPr>
                          <a:latin typeface="Cambria Math" panose="02040503050406030204" pitchFamily="18" charset="0"/>
                        </a:rPr>
                        <m:t>=10</m:t>
                      </m:r>
                      <m:r>
                        <a:rPr>
                          <a:latin typeface="Cambria Math" panose="02040503050406030204" pitchFamily="18" charset="0"/>
                        </a:rPr>
                        <m:t>𝑙𝑜𝑔</m:t>
                      </m:r>
                      <m:d>
                        <m:dPr>
                          <m:ctrlPr>
                            <a:rPr i="1">
                              <a:latin typeface="Cambria Math" panose="02040503050406030204" pitchFamily="18" charset="0"/>
                            </a:rPr>
                          </m:ctrlPr>
                        </m:dPr>
                        <m:e>
                          <m:f>
                            <m:fPr>
                              <m:ctrlPr>
                                <a:rPr i="1">
                                  <a:latin typeface="Cambria Math" panose="02040503050406030204" pitchFamily="18" charset="0"/>
                                </a:rPr>
                              </m:ctrlPr>
                            </m:fPr>
                            <m:num>
                              <m:sSub>
                                <m:sSubPr>
                                  <m:ctrlPr>
                                    <a:rPr i="1">
                                      <a:latin typeface="Cambria Math" panose="02040503050406030204" pitchFamily="18" charset="0"/>
                                    </a:rPr>
                                  </m:ctrlPr>
                                </m:sSubPr>
                                <m:e>
                                  <m:r>
                                    <a:rPr>
                                      <a:latin typeface="Cambria Math" panose="02040503050406030204" pitchFamily="18" charset="0"/>
                                    </a:rPr>
                                    <m:t>𝑧</m:t>
                                  </m:r>
                                </m:e>
                                <m:sub>
                                  <m:r>
                                    <a:rPr>
                                      <a:latin typeface="Cambria Math" panose="02040503050406030204" pitchFamily="18" charset="0"/>
                                    </a:rPr>
                                    <m:t>hh</m:t>
                                  </m:r>
                                </m:sub>
                              </m:sSub>
                            </m:num>
                            <m:den>
                              <m:sSub>
                                <m:sSubPr>
                                  <m:ctrlPr>
                                    <a:rPr i="1">
                                      <a:latin typeface="Cambria Math" panose="02040503050406030204" pitchFamily="18" charset="0"/>
                                    </a:rPr>
                                  </m:ctrlPr>
                                </m:sSubPr>
                                <m:e>
                                  <m:r>
                                    <a:rPr>
                                      <a:latin typeface="Cambria Math" panose="02040503050406030204" pitchFamily="18" charset="0"/>
                                    </a:rPr>
                                    <m:t>𝑧</m:t>
                                  </m:r>
                                </m:e>
                                <m:sub>
                                  <m:r>
                                    <a:rPr>
                                      <a:latin typeface="Cambria Math" panose="02040503050406030204" pitchFamily="18" charset="0"/>
                                    </a:rPr>
                                    <m:t>𝑣𝑣</m:t>
                                  </m:r>
                                </m:sub>
                              </m:sSub>
                            </m:den>
                          </m:f>
                        </m:e>
                      </m:d>
                    </m:oMath>
                  </m:oMathPara>
                </a14:m>
                <a:endParaRPr dirty="0"/>
              </a:p>
            </p:txBody>
          </p:sp>
        </mc:Choice>
        <mc:Fallback>
          <p:sp>
            <p:nvSpPr>
              <p:cNvPr id="392" name="ZoneTexte 391"/>
              <p:cNvSpPr txBox="1">
                <a:spLocks noRot="1" noChangeAspect="1" noMove="1" noResize="1" noEditPoints="1" noAdjustHandles="1" noChangeArrowheads="1" noChangeShapeType="1" noTextEdit="1"/>
              </p:cNvSpPr>
              <p:nvPr/>
            </p:nvSpPr>
            <p:spPr>
              <a:xfrm>
                <a:off x="5163726" y="1284120"/>
                <a:ext cx="2203429" cy="738720"/>
              </a:xfrm>
              <a:prstGeom prst="rect">
                <a:avLst/>
              </a:prstGeom>
              <a:blipFill>
                <a:blip r:embed="rId7"/>
                <a:stretch>
                  <a:fillRect/>
                </a:stretch>
              </a:blipFill>
            </p:spPr>
            <p:txBody>
              <a:bodyPr/>
              <a:lstStyle/>
              <a:p>
                <a:r>
                  <a:rPr lang="fr-FR">
                    <a:noFill/>
                  </a:rPr>
                  <a:t> </a:t>
                </a:r>
              </a:p>
            </p:txBody>
          </p:sp>
        </mc:Fallback>
      </mc:AlternateContent>
      <p:sp>
        <p:nvSpPr>
          <p:cNvPr id="393" name="ZoneTexte 392"/>
          <p:cNvSpPr txBox="1"/>
          <p:nvPr/>
        </p:nvSpPr>
        <p:spPr>
          <a:xfrm>
            <a:off x="1614240" y="5974560"/>
            <a:ext cx="2063880" cy="596520"/>
          </a:xfrm>
          <a:prstGeom prst="rect">
            <a:avLst/>
          </a:prstGeom>
          <a:noFill/>
          <a:ln w="0">
            <a:noFill/>
          </a:ln>
        </p:spPr>
        <p:txBody>
          <a:bodyPr lIns="90000" tIns="45000" rIns="90000" bIns="45000" anchor="t">
            <a:noAutofit/>
          </a:bodyPr>
          <a:lstStyle/>
          <a:p>
            <a:pPr algn="ctr"/>
            <a:r>
              <a:rPr lang="en-GB" sz="1800" b="0" strike="noStrike" spc="-1">
                <a:solidFill>
                  <a:srgbClr val="000000"/>
                </a:solidFill>
                <a:latin typeface="Times New Roman"/>
              </a:rPr>
              <a:t>Backward scattering</a:t>
            </a:r>
            <a:endParaRPr lang="fr-FR" sz="1800" b="0" strike="noStrike" spc="-1">
              <a:solidFill>
                <a:srgbClr val="000000"/>
              </a:solidFill>
              <a:latin typeface="Times New Roman"/>
            </a:endParaRPr>
          </a:p>
        </p:txBody>
      </p:sp>
      <p:sp>
        <p:nvSpPr>
          <p:cNvPr id="394" name="Forme libre : forme 393"/>
          <p:cNvSpPr/>
          <p:nvPr/>
        </p:nvSpPr>
        <p:spPr>
          <a:xfrm rot="16200000">
            <a:off x="2551680" y="3591360"/>
            <a:ext cx="192600" cy="4479840"/>
          </a:xfrm>
          <a:custGeom>
            <a:avLst/>
            <a:gdLst>
              <a:gd name="textAreaLeft" fmla="*/ 123120 w 192600"/>
              <a:gd name="textAreaRight" fmla="*/ 192960 w 192600"/>
              <a:gd name="textAreaTop" fmla="*/ 116640 h 4479840"/>
              <a:gd name="textAreaBottom" fmla="*/ 4363200 h 4479840"/>
            </a:gdLst>
            <a:ahLst/>
            <a:cxnLst/>
            <a:rect l="textAreaLeft" t="textAreaTop" r="textAreaRight" b="textAreaBottom"/>
            <a:pathLst>
              <a:path w="21600" h="21600">
                <a:moveTo>
                  <a:pt x="21600" y="0"/>
                </a:moveTo>
                <a:cubicBezTo>
                  <a:pt x="16200" y="0"/>
                  <a:pt x="10800" y="900"/>
                  <a:pt x="10800" y="1800"/>
                </a:cubicBezTo>
                <a:lnTo>
                  <a:pt x="10800" y="9000"/>
                </a:lnTo>
                <a:cubicBezTo>
                  <a:pt x="10800" y="9900"/>
                  <a:pt x="5400" y="10800"/>
                  <a:pt x="0" y="10800"/>
                </a:cubicBezTo>
                <a:cubicBezTo>
                  <a:pt x="5400" y="10800"/>
                  <a:pt x="10800" y="11700"/>
                  <a:pt x="10800" y="12600"/>
                </a:cubicBezTo>
                <a:lnTo>
                  <a:pt x="10800" y="19800"/>
                </a:lnTo>
                <a:cubicBezTo>
                  <a:pt x="10800" y="20700"/>
                  <a:pt x="16200" y="21600"/>
                  <a:pt x="21600" y="21600"/>
                </a:cubicBezTo>
              </a:path>
            </a:pathLst>
          </a:custGeom>
          <a:noFill/>
          <a:ln w="36000">
            <a:solidFill>
              <a:srgbClr val="C9211E"/>
            </a:solidFill>
            <a:round/>
          </a:ln>
        </p:spPr>
        <p:style>
          <a:lnRef idx="0">
            <a:scrgbClr r="0" g="0" b="0"/>
          </a:lnRef>
          <a:fillRef idx="0">
            <a:scrgbClr r="0" g="0" b="0"/>
          </a:fillRef>
          <a:effectRef idx="0">
            <a:scrgbClr r="0" g="0" b="0"/>
          </a:effectRef>
          <a:fontRef idx="minor"/>
        </p:style>
        <p:txBody>
          <a:bodyPr lIns="108000" tIns="63000" rIns="108000" bIns="63000" anchor="ctr">
            <a:noAutofit/>
          </a:bodyPr>
          <a:lstStyle/>
          <a:p>
            <a:endParaRPr lang="en-GB" sz="1800" b="0" strike="noStrike" spc="-1">
              <a:solidFill>
                <a:srgbClr val="000000"/>
              </a:solidFill>
              <a:latin typeface="Times New Roman"/>
            </a:endParaRPr>
          </a:p>
        </p:txBody>
      </p:sp>
      <p:sp>
        <p:nvSpPr>
          <p:cNvPr id="395" name="ZoneTexte 394"/>
          <p:cNvSpPr txBox="1"/>
          <p:nvPr/>
        </p:nvSpPr>
        <p:spPr>
          <a:xfrm>
            <a:off x="6834600" y="5965200"/>
            <a:ext cx="2063880" cy="596520"/>
          </a:xfrm>
          <a:prstGeom prst="rect">
            <a:avLst/>
          </a:prstGeom>
          <a:noFill/>
          <a:ln w="0">
            <a:noFill/>
          </a:ln>
        </p:spPr>
        <p:txBody>
          <a:bodyPr lIns="90000" tIns="45000" rIns="90000" bIns="45000" anchor="t">
            <a:noAutofit/>
          </a:bodyPr>
          <a:lstStyle/>
          <a:p>
            <a:pPr algn="ctr"/>
            <a:r>
              <a:rPr lang="en-GB" sz="1800" b="0" strike="noStrike" spc="-1">
                <a:solidFill>
                  <a:srgbClr val="000000"/>
                </a:solidFill>
                <a:latin typeface="Times New Roman"/>
              </a:rPr>
              <a:t>Forward scattering</a:t>
            </a:r>
            <a:endParaRPr lang="fr-FR" sz="1800" b="0" strike="noStrike" spc="-1">
              <a:solidFill>
                <a:srgbClr val="000000"/>
              </a:solidFill>
              <a:latin typeface="Times New Roman"/>
            </a:endParaRPr>
          </a:p>
        </p:txBody>
      </p:sp>
      <p:sp>
        <p:nvSpPr>
          <p:cNvPr id="396" name="Forme libre : forme 395"/>
          <p:cNvSpPr/>
          <p:nvPr/>
        </p:nvSpPr>
        <p:spPr>
          <a:xfrm rot="16200000">
            <a:off x="7772040" y="3582000"/>
            <a:ext cx="192600" cy="4479840"/>
          </a:xfrm>
          <a:custGeom>
            <a:avLst/>
            <a:gdLst>
              <a:gd name="textAreaLeft" fmla="*/ 123120 w 192600"/>
              <a:gd name="textAreaRight" fmla="*/ 192960 w 192600"/>
              <a:gd name="textAreaTop" fmla="*/ 116640 h 4479840"/>
              <a:gd name="textAreaBottom" fmla="*/ 4363200 h 4479840"/>
            </a:gdLst>
            <a:ahLst/>
            <a:cxnLst/>
            <a:rect l="textAreaLeft" t="textAreaTop" r="textAreaRight" b="textAreaBottom"/>
            <a:pathLst>
              <a:path w="21600" h="21600">
                <a:moveTo>
                  <a:pt x="21600" y="0"/>
                </a:moveTo>
                <a:cubicBezTo>
                  <a:pt x="16200" y="0"/>
                  <a:pt x="10800" y="900"/>
                  <a:pt x="10800" y="1800"/>
                </a:cubicBezTo>
                <a:lnTo>
                  <a:pt x="10800" y="9000"/>
                </a:lnTo>
                <a:cubicBezTo>
                  <a:pt x="10800" y="9900"/>
                  <a:pt x="5400" y="10800"/>
                  <a:pt x="0" y="10800"/>
                </a:cubicBezTo>
                <a:cubicBezTo>
                  <a:pt x="5400" y="10800"/>
                  <a:pt x="10800" y="11700"/>
                  <a:pt x="10800" y="12600"/>
                </a:cubicBezTo>
                <a:lnTo>
                  <a:pt x="10800" y="19800"/>
                </a:lnTo>
                <a:cubicBezTo>
                  <a:pt x="10800" y="20700"/>
                  <a:pt x="16200" y="21600"/>
                  <a:pt x="21600" y="21600"/>
                </a:cubicBezTo>
              </a:path>
            </a:pathLst>
          </a:custGeom>
          <a:noFill/>
          <a:ln w="36000">
            <a:solidFill>
              <a:srgbClr val="C9211E"/>
            </a:solidFill>
            <a:round/>
          </a:ln>
        </p:spPr>
        <p:style>
          <a:lnRef idx="0">
            <a:scrgbClr r="0" g="0" b="0"/>
          </a:lnRef>
          <a:fillRef idx="0">
            <a:scrgbClr r="0" g="0" b="0"/>
          </a:fillRef>
          <a:effectRef idx="0">
            <a:scrgbClr r="0" g="0" b="0"/>
          </a:effectRef>
          <a:fontRef idx="minor"/>
        </p:style>
        <p:txBody>
          <a:bodyPr lIns="108000" tIns="63000" rIns="108000" bIns="63000" anchor="ctr">
            <a:noAutofit/>
          </a:bodyPr>
          <a:lstStyle/>
          <a:p>
            <a:endParaRPr lang="en-GB" sz="1800" b="0" strike="noStrike" spc="-1">
              <a:solidFill>
                <a:srgbClr val="000000"/>
              </a:solidFill>
              <a:latin typeface="Times New Roman"/>
            </a:endParaRPr>
          </a:p>
        </p:txBody>
      </p:sp>
      <p:sp>
        <p:nvSpPr>
          <p:cNvPr id="397" name="Flèche : droite 396"/>
          <p:cNvSpPr/>
          <p:nvPr/>
        </p:nvSpPr>
        <p:spPr>
          <a:xfrm>
            <a:off x="4519459" y="1428333"/>
            <a:ext cx="669960" cy="512640"/>
          </a:xfrm>
          <a:prstGeom prst="rightArrow">
            <a:avLst>
              <a:gd name="adj1" fmla="val 50000"/>
              <a:gd name="adj2" fmla="val 32672"/>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1800" b="0" strike="noStrike" spc="-1">
              <a:solidFill>
                <a:srgbClr val="000000"/>
              </a:solidFill>
              <a:latin typeface="Times New Roman"/>
            </a:endParaRPr>
          </a:p>
        </p:txBody>
      </p:sp>
      <p:sp>
        <p:nvSpPr>
          <p:cNvPr id="3" name="PlaceHolder 2"/>
          <p:cNvSpPr>
            <a:spLocks noGrp="1"/>
          </p:cNvSpPr>
          <p:nvPr>
            <p:ph type="ftr" idx="3"/>
          </p:nvPr>
        </p:nvSpPr>
        <p:spPr/>
        <p:txBody>
          <a:bodyPr/>
          <a:lstStyle/>
          <a:p>
            <a:r>
              <a:t>Pyrad course: Introduction to weather radar</a:t>
            </a:r>
          </a:p>
        </p:txBody>
      </p:sp>
      <p:sp>
        <p:nvSpPr>
          <p:cNvPr id="4" name="PlaceHolder 3"/>
          <p:cNvSpPr>
            <a:spLocks noGrp="1"/>
          </p:cNvSpPr>
          <p:nvPr>
            <p:ph type="sldNum" idx="4"/>
          </p:nvPr>
        </p:nvSpPr>
        <p:spPr/>
        <p:txBody>
          <a:bodyPr/>
          <a:lstStyle/>
          <a:p>
            <a:fld id="{75CD1059-B07D-4BA5-B3A4-A7F210B19AEB}" type="slidenum">
              <a:t>25</a:t>
            </a:fld>
            <a:endParaRPr/>
          </a:p>
        </p:txBody>
      </p:sp>
      <p:sp>
        <p:nvSpPr>
          <p:cNvPr id="5" name="PlaceHolder 4"/>
          <p:cNvSpPr>
            <a:spLocks noGrp="1"/>
          </p:cNvSpPr>
          <p:nvPr>
            <p:ph type="dt" idx="5"/>
          </p:nvPr>
        </p:nvSpPr>
        <p:spPr/>
        <p:txBody>
          <a:bodyPr/>
          <a:lstStyle/>
          <a:p>
            <a:fld id="{D82F0FFE-F9AF-44DC-8C10-9C7AA0671027}" type="datetime1">
              <a:rPr lang="ca-ES"/>
              <a:t>16/8/2023</a:t>
            </a:fld>
            <a:endParaRPr lang="ca-E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STAR polarimetric measurements</a:t>
            </a:r>
            <a:endParaRPr lang="fr-FR" sz="2400" b="1" strike="noStrike" spc="-1">
              <a:solidFill>
                <a:srgbClr val="000000"/>
              </a:solidFill>
              <a:latin typeface="Arial"/>
            </a:endParaRPr>
          </a:p>
        </p:txBody>
      </p:sp>
      <p:pic>
        <p:nvPicPr>
          <p:cNvPr id="399" name="Picture 24" descr="horizontal"/>
          <p:cNvPicPr/>
          <p:nvPr/>
        </p:nvPicPr>
        <p:blipFill>
          <a:blip r:embed="rId2"/>
          <a:stretch/>
        </p:blipFill>
        <p:spPr>
          <a:xfrm>
            <a:off x="2617200" y="5032440"/>
            <a:ext cx="2880000" cy="594000"/>
          </a:xfrm>
          <a:prstGeom prst="rect">
            <a:avLst/>
          </a:prstGeom>
          <a:ln w="0">
            <a:noFill/>
          </a:ln>
        </p:spPr>
      </p:pic>
      <p:pic>
        <p:nvPicPr>
          <p:cNvPr id="400" name="Picture 25" descr="MCj03615080000[1]"/>
          <p:cNvPicPr/>
          <p:nvPr/>
        </p:nvPicPr>
        <p:blipFill>
          <a:blip r:embed="rId3"/>
          <a:stretch/>
        </p:blipFill>
        <p:spPr>
          <a:xfrm>
            <a:off x="6084360" y="3798720"/>
            <a:ext cx="2879640" cy="3013920"/>
          </a:xfrm>
          <a:prstGeom prst="rect">
            <a:avLst/>
          </a:prstGeom>
          <a:ln w="0">
            <a:noFill/>
          </a:ln>
        </p:spPr>
      </p:pic>
      <p:sp>
        <p:nvSpPr>
          <p:cNvPr id="401" name="AutoShape 18"/>
          <p:cNvSpPr/>
          <p:nvPr/>
        </p:nvSpPr>
        <p:spPr>
          <a:xfrm>
            <a:off x="1799640" y="5430600"/>
            <a:ext cx="533160" cy="837720"/>
          </a:xfrm>
          <a:prstGeom prst="moon">
            <a:avLst>
              <a:gd name="adj" fmla="val 87500"/>
            </a:avLst>
          </a:prstGeom>
          <a:solidFill>
            <a:srgbClr val="DCF0F5"/>
          </a:solidFill>
          <a:ln w="9360">
            <a:solidFill>
              <a:srgbClr val="000000"/>
            </a:solidFill>
            <a:miter/>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2100" b="0" strike="noStrike" spc="-1">
              <a:solidFill>
                <a:srgbClr val="000000"/>
              </a:solidFill>
              <a:latin typeface="Times New Roman"/>
            </a:endParaRPr>
          </a:p>
        </p:txBody>
      </p:sp>
      <p:sp>
        <p:nvSpPr>
          <p:cNvPr id="402" name="TextBox 31"/>
          <p:cNvSpPr/>
          <p:nvPr/>
        </p:nvSpPr>
        <p:spPr>
          <a:xfrm>
            <a:off x="1010520" y="5229000"/>
            <a:ext cx="478440" cy="410400"/>
          </a:xfrm>
          <a:prstGeom prst="rect">
            <a:avLst/>
          </a:prstGeom>
          <a:noFill/>
          <a:ln w="0">
            <a:solidFill>
              <a:srgbClr val="7D6E5F"/>
            </a:solid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100" b="0" strike="noStrike" spc="-1">
                <a:solidFill>
                  <a:srgbClr val="000000"/>
                </a:solidFill>
                <a:latin typeface="Arial"/>
              </a:rPr>
              <a:t>Tx</a:t>
            </a:r>
            <a:endParaRPr lang="en-GB" sz="2100" b="0" strike="noStrike" spc="-1">
              <a:solidFill>
                <a:srgbClr val="000000"/>
              </a:solidFill>
              <a:latin typeface="Times New Roman"/>
            </a:endParaRPr>
          </a:p>
        </p:txBody>
      </p:sp>
      <p:sp>
        <p:nvSpPr>
          <p:cNvPr id="403" name="TextBox 32"/>
          <p:cNvSpPr/>
          <p:nvPr/>
        </p:nvSpPr>
        <p:spPr>
          <a:xfrm>
            <a:off x="1589400" y="5085000"/>
            <a:ext cx="402120" cy="454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100" b="0" strike="noStrike" spc="-1">
                <a:solidFill>
                  <a:srgbClr val="000000"/>
                </a:solidFill>
                <a:latin typeface="Arial"/>
              </a:rPr>
              <a:t>P</a:t>
            </a:r>
            <a:r>
              <a:rPr lang="en-GB" sz="2100" b="0" strike="noStrike" spc="-1" baseline="-25000">
                <a:solidFill>
                  <a:srgbClr val="000000"/>
                </a:solidFill>
                <a:latin typeface="Arial"/>
              </a:rPr>
              <a:t>t</a:t>
            </a:r>
            <a:endParaRPr lang="en-GB" sz="2100" b="0" strike="noStrike" spc="-1">
              <a:solidFill>
                <a:srgbClr val="000000"/>
              </a:solidFill>
              <a:latin typeface="Times New Roman"/>
            </a:endParaRPr>
          </a:p>
        </p:txBody>
      </p:sp>
      <p:sp>
        <p:nvSpPr>
          <p:cNvPr id="404" name="TextBox 33"/>
          <p:cNvSpPr/>
          <p:nvPr/>
        </p:nvSpPr>
        <p:spPr>
          <a:xfrm>
            <a:off x="1661400" y="6181920"/>
            <a:ext cx="411120" cy="454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100" b="0" strike="noStrike" spc="-1">
                <a:solidFill>
                  <a:srgbClr val="000000"/>
                </a:solidFill>
                <a:latin typeface="Arial"/>
              </a:rPr>
              <a:t>P</a:t>
            </a:r>
            <a:r>
              <a:rPr lang="en-GB" sz="2100" b="0" strike="noStrike" spc="-1" baseline="-25000">
                <a:solidFill>
                  <a:srgbClr val="000000"/>
                </a:solidFill>
                <a:latin typeface="Arial"/>
              </a:rPr>
              <a:t>r</a:t>
            </a:r>
            <a:endParaRPr lang="en-GB" sz="2100" b="0" strike="noStrike" spc="-1">
              <a:solidFill>
                <a:srgbClr val="000000"/>
              </a:solidFill>
              <a:latin typeface="Times New Roman"/>
            </a:endParaRPr>
          </a:p>
        </p:txBody>
      </p:sp>
      <p:sp>
        <p:nvSpPr>
          <p:cNvPr id="405" name="AutoShape 19"/>
          <p:cNvSpPr/>
          <p:nvPr/>
        </p:nvSpPr>
        <p:spPr>
          <a:xfrm rot="16200000">
            <a:off x="5266440" y="2116080"/>
            <a:ext cx="1447560" cy="7467120"/>
          </a:xfrm>
          <a:prstGeom prst="triangle">
            <a:avLst>
              <a:gd name="adj" fmla="val 50000"/>
            </a:avLst>
          </a:prstGeom>
          <a:solidFill>
            <a:srgbClr val="CCCCCC">
              <a:alpha val="51000"/>
            </a:srgbClr>
          </a:solidFill>
          <a:ln w="0">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2100" b="0" strike="noStrike" spc="-1">
              <a:solidFill>
                <a:srgbClr val="000000"/>
              </a:solidFill>
              <a:latin typeface="Times New Roman"/>
            </a:endParaRPr>
          </a:p>
        </p:txBody>
      </p:sp>
      <p:sp>
        <p:nvSpPr>
          <p:cNvPr id="406" name="AutoShape 20"/>
          <p:cNvSpPr/>
          <p:nvPr/>
        </p:nvSpPr>
        <p:spPr>
          <a:xfrm rot="5400000">
            <a:off x="6638400" y="5468760"/>
            <a:ext cx="990360" cy="761760"/>
          </a:xfrm>
          <a:custGeom>
            <a:avLst/>
            <a:gdLst>
              <a:gd name="textAreaLeft" fmla="*/ 112680 w 990360"/>
              <a:gd name="textAreaRight" fmla="*/ 877680 w 990360"/>
              <a:gd name="textAreaTop" fmla="*/ 86400 h 761760"/>
              <a:gd name="textAreaBottom" fmla="*/ 675360 h 761760"/>
            </a:gdLst>
            <a:ahLst/>
            <a:cxnLst/>
            <a:rect l="textAreaLeft" t="textAreaTop" r="textAreaRight" b="textAreaBottom"/>
            <a:pathLst>
              <a:path w="21600" h="21600">
                <a:moveTo>
                  <a:pt x="0" y="0"/>
                </a:moveTo>
                <a:lnTo>
                  <a:pt x="1315" y="21600"/>
                </a:lnTo>
                <a:lnTo>
                  <a:pt x="20285" y="21600"/>
                </a:lnTo>
                <a:lnTo>
                  <a:pt x="21600" y="0"/>
                </a:lnTo>
                <a:close/>
              </a:path>
            </a:pathLst>
          </a:custGeom>
          <a:solidFill>
            <a:srgbClr val="777777">
              <a:alpha val="44000"/>
            </a:srgbClr>
          </a:solidFill>
          <a:ln w="0">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2100" b="0" strike="noStrike" spc="-1">
              <a:solidFill>
                <a:srgbClr val="000000"/>
              </a:solidFill>
              <a:latin typeface="Times New Roman"/>
            </a:endParaRPr>
          </a:p>
        </p:txBody>
      </p:sp>
      <p:sp>
        <p:nvSpPr>
          <p:cNvPr id="407" name="TextBox 34"/>
          <p:cNvSpPr/>
          <p:nvPr/>
        </p:nvSpPr>
        <p:spPr>
          <a:xfrm>
            <a:off x="1012680" y="6163200"/>
            <a:ext cx="507240" cy="410400"/>
          </a:xfrm>
          <a:prstGeom prst="rect">
            <a:avLst/>
          </a:prstGeom>
          <a:noFill/>
          <a:ln w="0">
            <a:solidFill>
              <a:srgbClr val="7D6E5F"/>
            </a:solid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100" b="0" strike="noStrike" spc="-1">
                <a:solidFill>
                  <a:srgbClr val="000000"/>
                </a:solidFill>
                <a:latin typeface="Arial"/>
              </a:rPr>
              <a:t>Rx</a:t>
            </a:r>
            <a:endParaRPr lang="en-GB" sz="2100" b="0" strike="noStrike" spc="-1">
              <a:solidFill>
                <a:srgbClr val="000000"/>
              </a:solidFill>
              <a:latin typeface="Times New Roman"/>
            </a:endParaRPr>
          </a:p>
        </p:txBody>
      </p:sp>
      <p:sp>
        <p:nvSpPr>
          <p:cNvPr id="408" name="Elbow Connector 11"/>
          <p:cNvSpPr/>
          <p:nvPr/>
        </p:nvSpPr>
        <p:spPr>
          <a:xfrm rot="10800000" flipV="1">
            <a:off x="1523520" y="5841360"/>
            <a:ext cx="278280" cy="523080"/>
          </a:xfrm>
          <a:prstGeom prst="bentConnector3">
            <a:avLst>
              <a:gd name="adj1" fmla="val 50000"/>
            </a:avLst>
          </a:prstGeom>
          <a:solidFill>
            <a:srgbClr val="FF0000"/>
          </a:solidFill>
          <a:ln w="9360">
            <a:solidFill>
              <a:srgbClr val="000000"/>
            </a:solidFill>
            <a:round/>
            <a:tailEnd type="arrow" w="med" len="me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Times New Roman"/>
            </a:endParaRPr>
          </a:p>
        </p:txBody>
      </p:sp>
      <p:sp>
        <p:nvSpPr>
          <p:cNvPr id="409" name="Elbow Connector 12"/>
          <p:cNvSpPr/>
          <p:nvPr/>
        </p:nvSpPr>
        <p:spPr>
          <a:xfrm>
            <a:off x="1494000" y="5434560"/>
            <a:ext cx="307440" cy="412560"/>
          </a:xfrm>
          <a:prstGeom prst="bentConnector3">
            <a:avLst>
              <a:gd name="adj1" fmla="val 50000"/>
            </a:avLst>
          </a:prstGeom>
          <a:solidFill>
            <a:srgbClr val="FF0000"/>
          </a:solidFill>
          <a:ln w="9360">
            <a:solidFill>
              <a:srgbClr val="000000"/>
            </a:solidFill>
            <a:round/>
            <a:tailEnd type="arrow" w="med" len="me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GB" sz="1800" b="0" strike="noStrike" spc="-1">
              <a:solidFill>
                <a:srgbClr val="000000"/>
              </a:solidFill>
              <a:latin typeface="Times New Roman"/>
            </a:endParaRPr>
          </a:p>
        </p:txBody>
      </p:sp>
      <p:sp>
        <p:nvSpPr>
          <p:cNvPr id="410" name="Line 6"/>
          <p:cNvSpPr/>
          <p:nvPr/>
        </p:nvSpPr>
        <p:spPr>
          <a:xfrm>
            <a:off x="2256840" y="5850000"/>
            <a:ext cx="4876920" cy="360"/>
          </a:xfrm>
          <a:prstGeom prst="line">
            <a:avLst/>
          </a:prstGeom>
          <a:ln w="15840">
            <a:solidFill>
              <a:srgbClr val="000000"/>
            </a:solidFill>
            <a:prstDash val="dash"/>
            <a:round/>
          </a:ln>
        </p:spPr>
        <p:style>
          <a:lnRef idx="0">
            <a:scrgbClr r="0" g="0" b="0"/>
          </a:lnRef>
          <a:fillRef idx="0">
            <a:scrgbClr r="0" g="0" b="0"/>
          </a:fillRef>
          <a:effectRef idx="0">
            <a:scrgbClr r="0" g="0" b="0"/>
          </a:effectRef>
          <a:fontRef idx="minor"/>
        </p:style>
        <p:txBody>
          <a:bodyPr lIns="90000" tIns="-44640" rIns="90000" bIns="-44640" anchor="t" anchorCtr="1">
            <a:noAutofit/>
          </a:bodyPr>
          <a:lstStyle/>
          <a:p>
            <a:endParaRPr lang="en-GB" sz="2100" b="0" strike="noStrike" spc="-1">
              <a:solidFill>
                <a:srgbClr val="000000"/>
              </a:solidFill>
              <a:latin typeface="Times New Roman"/>
            </a:endParaRPr>
          </a:p>
        </p:txBody>
      </p:sp>
      <p:sp>
        <p:nvSpPr>
          <p:cNvPr id="411" name="TextBox 35"/>
          <p:cNvSpPr/>
          <p:nvPr/>
        </p:nvSpPr>
        <p:spPr>
          <a:xfrm>
            <a:off x="4529520" y="5505120"/>
            <a:ext cx="329040" cy="410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100" b="0" strike="noStrike" spc="-1">
                <a:solidFill>
                  <a:srgbClr val="000000"/>
                </a:solidFill>
                <a:latin typeface="Arial"/>
              </a:rPr>
              <a:t>θ</a:t>
            </a:r>
            <a:endParaRPr lang="en-GB" sz="2100" b="0" strike="noStrike" spc="-1">
              <a:solidFill>
                <a:srgbClr val="000000"/>
              </a:solidFill>
              <a:latin typeface="Times New Roman"/>
            </a:endParaRPr>
          </a:p>
        </p:txBody>
      </p:sp>
      <p:sp>
        <p:nvSpPr>
          <p:cNvPr id="412" name="Text Box 6"/>
          <p:cNvSpPr/>
          <p:nvPr/>
        </p:nvSpPr>
        <p:spPr>
          <a:xfrm>
            <a:off x="5610600" y="5430600"/>
            <a:ext cx="29088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400" b="0" strike="noStrike" spc="-1">
                <a:solidFill>
                  <a:srgbClr val="000000"/>
                </a:solidFill>
                <a:latin typeface="Tahoma"/>
              </a:rPr>
              <a:t>r</a:t>
            </a:r>
            <a:endParaRPr lang="en-GB" sz="2400" b="0" strike="noStrike" spc="-1">
              <a:solidFill>
                <a:srgbClr val="000000"/>
              </a:solidFill>
              <a:latin typeface="Times New Roman"/>
            </a:endParaRPr>
          </a:p>
        </p:txBody>
      </p:sp>
      <p:sp>
        <p:nvSpPr>
          <p:cNvPr id="413" name="Arc 6"/>
          <p:cNvSpPr/>
          <p:nvPr/>
        </p:nvSpPr>
        <p:spPr>
          <a:xfrm>
            <a:off x="4369680" y="5641560"/>
            <a:ext cx="270360" cy="433800"/>
          </a:xfrm>
          <a:prstGeom prst="arc">
            <a:avLst>
              <a:gd name="adj1" fmla="val 16200000"/>
              <a:gd name="adj2" fmla="val 5234030"/>
            </a:avLst>
          </a:prstGeom>
          <a:noFill/>
          <a:ln w="19080">
            <a:solidFill>
              <a:srgbClr val="000000"/>
            </a:solidFill>
            <a:round/>
          </a:ln>
        </p:spPr>
        <p:style>
          <a:lnRef idx="0">
            <a:scrgbClr r="0" g="0" b="0"/>
          </a:lnRef>
          <a:fillRef idx="0">
            <a:scrgbClr r="0" g="0" b="0"/>
          </a:fillRef>
          <a:effectRef idx="0">
            <a:scrgbClr r="0" g="0" b="0"/>
          </a:effectRef>
          <a:fontRef idx="minor"/>
        </p:style>
        <p:txBody>
          <a:bodyPr numCol="1" spcCol="0" anchor="t">
            <a:noAutofit/>
          </a:bodyPr>
          <a:lstStyle/>
          <a:p>
            <a:endParaRPr lang="en-GB" sz="2100" b="0" strike="noStrike" spc="-1">
              <a:solidFill>
                <a:srgbClr val="000000"/>
              </a:solidFill>
              <a:latin typeface="Times New Roman"/>
            </a:endParaRPr>
          </a:p>
        </p:txBody>
      </p:sp>
      <mc:AlternateContent xmlns:mc="http://schemas.openxmlformats.org/markup-compatibility/2006">
        <mc:Choice xmlns:a14="http://schemas.microsoft.com/office/drawing/2010/main" Requires="a14">
          <p:sp>
            <p:nvSpPr>
              <p:cNvPr id="414" name="ZoneTexte 413"/>
              <p:cNvSpPr txBox="1"/>
              <p:nvPr/>
            </p:nvSpPr>
            <p:spPr>
              <a:xfrm>
                <a:off x="2761200" y="4534560"/>
                <a:ext cx="2736000" cy="355320"/>
              </a:xfrm>
              <a:prstGeom prst="rect">
                <a:avLst/>
              </a:prstGeom>
            </p:spPr>
            <p:txBody>
              <a:bodyPr/>
              <a:lstStyle/>
              <a:p>
                <a14:m>
                  <m:oMathPara xmlns:m="http://schemas.openxmlformats.org/officeDocument/2006/math">
                    <m:oMathParaPr>
                      <m:jc m:val="centerGroup"/>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𝑡</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𝑡h</m:t>
                          </m:r>
                        </m:sub>
                      </m:sSub>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𝑗</m:t>
                          </m:r>
                          <m:sSub>
                            <m:sSubPr>
                              <m:ctrlPr>
                                <a:rPr i="1">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𝑡h</m:t>
                              </m:r>
                            </m:sub>
                          </m:sSub>
                        </m:sup>
                      </m:sSup>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𝑡𝑣</m:t>
                          </m:r>
                        </m:sub>
                      </m:sSub>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𝑗</m:t>
                          </m:r>
                          <m:sSub>
                            <m:sSubPr>
                              <m:ctrlPr>
                                <a:rPr i="1">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𝑡𝑣</m:t>
                              </m:r>
                            </m:sub>
                          </m:sSub>
                        </m:sup>
                      </m:sSup>
                    </m:oMath>
                  </m:oMathPara>
                </a14:m>
                <a:endParaRPr dirty="0"/>
              </a:p>
            </p:txBody>
          </p:sp>
        </mc:Choice>
        <mc:Fallback>
          <p:sp>
            <p:nvSpPr>
              <p:cNvPr id="414" name="ZoneTexte 413"/>
              <p:cNvSpPr txBox="1">
                <a:spLocks noRot="1" noChangeAspect="1" noMove="1" noResize="1" noEditPoints="1" noAdjustHandles="1" noChangeArrowheads="1" noChangeShapeType="1" noTextEdit="1"/>
              </p:cNvSpPr>
              <p:nvPr/>
            </p:nvSpPr>
            <p:spPr>
              <a:xfrm>
                <a:off x="2761200" y="4534560"/>
                <a:ext cx="2736000" cy="355320"/>
              </a:xfrm>
              <a:prstGeom prst="rect">
                <a:avLst/>
              </a:prstGeom>
              <a:blipFill>
                <a:blip r:embed="rId4"/>
                <a:stretch>
                  <a:fillRect b="-8621"/>
                </a:stretch>
              </a:blipFill>
            </p:spPr>
            <p:txBody>
              <a:bodyPr/>
              <a:lstStyle/>
              <a:p>
                <a:r>
                  <a:rPr lang="fr-FR">
                    <a:noFill/>
                  </a:rPr>
                  <a:t> </a:t>
                </a:r>
              </a:p>
            </p:txBody>
          </p:sp>
        </mc:Fallback>
      </mc:AlternateContent>
      <p:pic>
        <p:nvPicPr>
          <p:cNvPr id="415" name="Picture 29" descr="vertical"/>
          <p:cNvPicPr/>
          <p:nvPr/>
        </p:nvPicPr>
        <p:blipFill>
          <a:blip r:embed="rId5">
            <a:alphaModFix amt="40000"/>
          </a:blip>
          <a:stretch/>
        </p:blipFill>
        <p:spPr>
          <a:xfrm>
            <a:off x="2593080" y="5012640"/>
            <a:ext cx="2876400" cy="594000"/>
          </a:xfrm>
          <a:prstGeom prst="rect">
            <a:avLst/>
          </a:prstGeom>
          <a:ln w="0">
            <a:noFill/>
          </a:ln>
          <a:effectLst>
            <a:outerShdw blurRad="50760" dist="50760" dir="5400000" rotWithShape="0">
              <a:srgbClr val="000000">
                <a:alpha val="0"/>
              </a:srgbClr>
            </a:outerShdw>
          </a:effectLst>
        </p:spPr>
      </p:pic>
      <mc:AlternateContent xmlns:mc="http://schemas.openxmlformats.org/markup-compatibility/2006">
        <mc:Choice xmlns:a14="http://schemas.microsoft.com/office/drawing/2010/main" Requires="a14">
          <p:sp>
            <p:nvSpPr>
              <p:cNvPr id="416" name="ZoneTexte 415"/>
              <p:cNvSpPr txBox="1"/>
              <p:nvPr/>
            </p:nvSpPr>
            <p:spPr>
              <a:xfrm>
                <a:off x="2509200" y="6010560"/>
                <a:ext cx="2960280" cy="355320"/>
              </a:xfrm>
              <a:prstGeom prst="rect">
                <a:avLst/>
              </a:prstGeom>
            </p:spPr>
            <p:txBody>
              <a:bodyPr/>
              <a:lstStyle/>
              <a:p>
                <a14:m>
                  <m:oMathPara xmlns:m="http://schemas.openxmlformats.org/officeDocument/2006/math">
                    <m:oMathParaPr>
                      <m:jc m:val="centerGroup"/>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𝑟h</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hh</m:t>
                          </m:r>
                        </m:sub>
                      </m:sSub>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𝑗</m:t>
                          </m:r>
                          <m:sSub>
                            <m:sSubPr>
                              <m:ctrlPr>
                                <a:rPr i="1">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hh</m:t>
                              </m:r>
                            </m:sub>
                          </m:sSub>
                        </m:sup>
                      </m:sSup>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𝑣h</m:t>
                          </m:r>
                        </m:sub>
                      </m:sSub>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𝑗</m:t>
                          </m:r>
                          <m:sSub>
                            <m:sSubPr>
                              <m:ctrlPr>
                                <a:rPr i="1">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𝑣h</m:t>
                              </m:r>
                            </m:sub>
                          </m:sSub>
                        </m:sup>
                      </m:sSup>
                    </m:oMath>
                  </m:oMathPara>
                </a14:m>
                <a:endParaRPr dirty="0"/>
              </a:p>
            </p:txBody>
          </p:sp>
        </mc:Choice>
        <mc:Fallback>
          <p:sp>
            <p:nvSpPr>
              <p:cNvPr id="416" name="ZoneTexte 415"/>
              <p:cNvSpPr txBox="1">
                <a:spLocks noRot="1" noChangeAspect="1" noMove="1" noResize="1" noEditPoints="1" noAdjustHandles="1" noChangeArrowheads="1" noChangeShapeType="1" noTextEdit="1"/>
              </p:cNvSpPr>
              <p:nvPr/>
            </p:nvSpPr>
            <p:spPr>
              <a:xfrm>
                <a:off x="2509200" y="6010560"/>
                <a:ext cx="2960280" cy="355320"/>
              </a:xfrm>
              <a:prstGeom prst="rect">
                <a:avLst/>
              </a:prstGeom>
              <a:blipFill>
                <a:blip r:embed="rId6"/>
                <a:stretch>
                  <a:fillRect b="-8621"/>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417" name="ZoneTexte 416"/>
              <p:cNvSpPr txBox="1"/>
              <p:nvPr/>
            </p:nvSpPr>
            <p:spPr>
              <a:xfrm>
                <a:off x="2509200" y="6478920"/>
                <a:ext cx="2815380" cy="355320"/>
              </a:xfrm>
              <a:prstGeom prst="rect">
                <a:avLst/>
              </a:prstGeom>
            </p:spPr>
            <p:txBody>
              <a:bodyPr/>
              <a:lstStyle/>
              <a:p>
                <a14:m>
                  <m:oMathPara xmlns:m="http://schemas.openxmlformats.org/officeDocument/2006/math">
                    <m:oMathParaPr>
                      <m:jc m:val="centerGroup"/>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𝑟𝑣</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𝑣𝑣</m:t>
                          </m:r>
                        </m:sub>
                      </m:sSub>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𝑗</m:t>
                          </m:r>
                          <m:sSub>
                            <m:sSubPr>
                              <m:ctrlPr>
                                <a:rPr i="1">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𝑣𝑣</m:t>
                              </m:r>
                            </m:sub>
                          </m:sSub>
                        </m:sup>
                      </m:sSup>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𝐴</m:t>
                          </m:r>
                        </m:e>
                        <m:sub>
                          <m:r>
                            <a:rPr>
                              <a:latin typeface="Cambria Math" panose="02040503050406030204" pitchFamily="18" charset="0"/>
                            </a:rPr>
                            <m:t>h𝑣</m:t>
                          </m:r>
                        </m:sub>
                      </m:sSub>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𝑗</m:t>
                          </m:r>
                          <m:sSub>
                            <m:sSubPr>
                              <m:ctrlPr>
                                <a:rPr i="1">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h𝑣</m:t>
                              </m:r>
                            </m:sub>
                          </m:sSub>
                        </m:sup>
                      </m:sSup>
                    </m:oMath>
                  </m:oMathPara>
                </a14:m>
                <a:endParaRPr dirty="0"/>
              </a:p>
            </p:txBody>
          </p:sp>
        </mc:Choice>
        <mc:Fallback>
          <p:sp>
            <p:nvSpPr>
              <p:cNvPr id="417" name="ZoneTexte 416"/>
              <p:cNvSpPr txBox="1">
                <a:spLocks noRot="1" noChangeAspect="1" noMove="1" noResize="1" noEditPoints="1" noAdjustHandles="1" noChangeArrowheads="1" noChangeShapeType="1" noTextEdit="1"/>
              </p:cNvSpPr>
              <p:nvPr/>
            </p:nvSpPr>
            <p:spPr>
              <a:xfrm>
                <a:off x="2509200" y="6478920"/>
                <a:ext cx="2815380" cy="355320"/>
              </a:xfrm>
              <a:prstGeom prst="rect">
                <a:avLst/>
              </a:prstGeom>
              <a:blipFill>
                <a:blip r:embed="rId7"/>
                <a:stretch>
                  <a:fillRect b="-8621"/>
                </a:stretch>
              </a:blipFill>
            </p:spPr>
            <p:txBody>
              <a:bodyPr/>
              <a:lstStyle/>
              <a:p>
                <a:r>
                  <a:rPr lang="fr-FR">
                    <a:noFill/>
                  </a:rPr>
                  <a:t> </a:t>
                </a:r>
              </a:p>
            </p:txBody>
          </p:sp>
        </mc:Fallback>
      </mc:AlternateContent>
      <p:sp>
        <p:nvSpPr>
          <p:cNvPr id="418" name="Connecteur droit 417"/>
          <p:cNvSpPr/>
          <p:nvPr/>
        </p:nvSpPr>
        <p:spPr>
          <a:xfrm>
            <a:off x="4581626" y="6246065"/>
            <a:ext cx="512640" cy="0"/>
          </a:xfrm>
          <a:prstGeom prst="line">
            <a:avLst/>
          </a:prstGeom>
          <a:ln w="36000">
            <a:solidFill>
              <a:srgbClr val="C9211E"/>
            </a:solidFill>
            <a:round/>
          </a:ln>
        </p:spPr>
        <p:style>
          <a:lnRef idx="0">
            <a:scrgbClr r="0" g="0" b="0"/>
          </a:lnRef>
          <a:fillRef idx="0">
            <a:scrgbClr r="0" g="0" b="0"/>
          </a:fillRef>
          <a:effectRef idx="0">
            <a:scrgbClr r="0" g="0" b="0"/>
          </a:effectRef>
          <a:fontRef idx="minor"/>
        </p:style>
        <p:txBody>
          <a:bodyPr lIns="108000" tIns="-63000" rIns="108000" bIns="-63000" anchor="ctr">
            <a:noAutofit/>
          </a:bodyPr>
          <a:lstStyle/>
          <a:p>
            <a:endParaRPr lang="en-GB" sz="1800" b="0" strike="noStrike" spc="-1">
              <a:solidFill>
                <a:srgbClr val="000000"/>
              </a:solidFill>
              <a:latin typeface="Times New Roman"/>
            </a:endParaRPr>
          </a:p>
        </p:txBody>
      </p:sp>
      <p:sp>
        <p:nvSpPr>
          <p:cNvPr id="419" name="Connecteur droit 418"/>
          <p:cNvSpPr/>
          <p:nvPr/>
        </p:nvSpPr>
        <p:spPr>
          <a:xfrm>
            <a:off x="4425761" y="6718893"/>
            <a:ext cx="512640" cy="0"/>
          </a:xfrm>
          <a:prstGeom prst="line">
            <a:avLst/>
          </a:prstGeom>
          <a:ln w="36000">
            <a:solidFill>
              <a:srgbClr val="C9211E"/>
            </a:solidFill>
            <a:round/>
          </a:ln>
        </p:spPr>
        <p:style>
          <a:lnRef idx="0">
            <a:scrgbClr r="0" g="0" b="0"/>
          </a:lnRef>
          <a:fillRef idx="0">
            <a:scrgbClr r="0" g="0" b="0"/>
          </a:fillRef>
          <a:effectRef idx="0">
            <a:scrgbClr r="0" g="0" b="0"/>
          </a:effectRef>
          <a:fontRef idx="minor"/>
        </p:style>
        <p:txBody>
          <a:bodyPr lIns="108000" tIns="-63000" rIns="108000" bIns="-63000" anchor="ctr">
            <a:noAutofit/>
          </a:bodyPr>
          <a:lstStyle/>
          <a:p>
            <a:endParaRPr lang="en-GB" sz="1800" b="0" strike="noStrike" spc="-1">
              <a:solidFill>
                <a:srgbClr val="000000"/>
              </a:solidFill>
              <a:latin typeface="Times New Roman"/>
            </a:endParaRPr>
          </a:p>
        </p:txBody>
      </p:sp>
      <mc:AlternateContent xmlns:mc="http://schemas.openxmlformats.org/markup-compatibility/2006">
        <mc:Choice xmlns:a14="http://schemas.microsoft.com/office/drawing/2010/main" Requires="a14">
          <p:sp>
            <p:nvSpPr>
              <p:cNvPr id="420" name="ZoneTexte 419"/>
              <p:cNvSpPr txBox="1"/>
              <p:nvPr/>
            </p:nvSpPr>
            <p:spPr>
              <a:xfrm>
                <a:off x="385200" y="1077480"/>
                <a:ext cx="4664782" cy="763920"/>
              </a:xfrm>
              <a:prstGeom prst="rect">
                <a:avLst/>
              </a:prstGeom>
            </p:spPr>
            <p:txBody>
              <a:bodyPr/>
              <a:lstStyle/>
              <a:p>
                <a14:m>
                  <m:oMathPara xmlns:m="http://schemas.openxmlformats.org/officeDocument/2006/math">
                    <m:oMathParaPr>
                      <m:jc m:val="centerGroup"/>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𝑧</m:t>
                          </m:r>
                        </m:e>
                        <m:sub>
                          <m:r>
                            <a:rPr>
                              <a:latin typeface="Cambria Math" panose="02040503050406030204" pitchFamily="18" charset="0"/>
                            </a:rPr>
                            <m:t>𝑒hh</m:t>
                          </m:r>
                        </m:sub>
                      </m:sSub>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𝐶</m:t>
                          </m:r>
                        </m:e>
                        <m:sub>
                          <m:r>
                            <a:rPr>
                              <a:latin typeface="Cambria Math" panose="02040503050406030204" pitchFamily="18" charset="0"/>
                            </a:rPr>
                            <m:t>hh</m:t>
                          </m:r>
                        </m:sub>
                      </m:sSub>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𝑃</m:t>
                              </m:r>
                            </m:e>
                            <m:sub>
                              <m:sSub>
                                <m:sSubPr>
                                  <m:ctrlPr>
                                    <a:rPr i="1">
                                      <a:latin typeface="Cambria Math" panose="02040503050406030204" pitchFamily="18" charset="0"/>
                                    </a:rPr>
                                  </m:ctrlPr>
                                </m:sSubPr>
                                <m:e>
                                  <m:r>
                                    <a:rPr>
                                      <a:latin typeface="Cambria Math" panose="02040503050406030204" pitchFamily="18" charset="0"/>
                                    </a:rPr>
                                    <m:t>𝑟</m:t>
                                  </m:r>
                                </m:e>
                                <m:sub>
                                  <m:r>
                                    <a:rPr>
                                      <a:latin typeface="Cambria Math" panose="02040503050406030204" pitchFamily="18" charset="0"/>
                                    </a:rPr>
                                    <m:t>hh</m:t>
                                  </m:r>
                                </m:sub>
                              </m:sSub>
                            </m:sub>
                          </m:sSub>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𝑃</m:t>
                              </m:r>
                            </m:e>
                            <m:sub>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hh</m:t>
                                  </m:r>
                                </m:sub>
                              </m:sSub>
                            </m:sub>
                          </m:sSub>
                        </m:e>
                      </m:d>
                      <m:f>
                        <m:fPr>
                          <m:ctrlPr>
                            <a:rPr i="1">
                              <a:latin typeface="Cambria Math" panose="02040503050406030204" pitchFamily="18" charset="0"/>
                            </a:rPr>
                          </m:ctrlPr>
                        </m:fPr>
                        <m:num>
                          <m:sSup>
                            <m:sSupPr>
                              <m:ctrlPr>
                                <a:rPr i="1">
                                  <a:latin typeface="Cambria Math" panose="02040503050406030204" pitchFamily="18" charset="0"/>
                                </a:rPr>
                              </m:ctrlPr>
                            </m:sSupPr>
                            <m:e>
                              <m:sSub>
                                <m:sSubPr>
                                  <m:ctrlPr>
                                    <a:rPr i="1">
                                      <a:latin typeface="Cambria Math" panose="02040503050406030204" pitchFamily="18" charset="0"/>
                                    </a:rPr>
                                  </m:ctrlPr>
                                </m:sSubPr>
                                <m:e>
                                  <m:r>
                                    <a:rPr>
                                      <a:latin typeface="Cambria Math" panose="02040503050406030204" pitchFamily="18" charset="0"/>
                                    </a:rPr>
                                    <m:t>𝐿</m:t>
                                  </m:r>
                                </m:e>
                                <m:sub>
                                  <m:sSub>
                                    <m:sSubPr>
                                      <m:ctrlPr>
                                        <a:rPr i="1">
                                          <a:latin typeface="Cambria Math" panose="02040503050406030204" pitchFamily="18" charset="0"/>
                                        </a:rPr>
                                      </m:ctrlPr>
                                    </m:sSubPr>
                                    <m:e>
                                      <m:r>
                                        <a:rPr>
                                          <a:latin typeface="Cambria Math" panose="02040503050406030204" pitchFamily="18" charset="0"/>
                                        </a:rPr>
                                        <m:t>𝑎𝑡𝑚</m:t>
                                      </m:r>
                                    </m:e>
                                    <m:sub>
                                      <m:r>
                                        <a:rPr>
                                          <a:latin typeface="Cambria Math" panose="02040503050406030204" pitchFamily="18" charset="0"/>
                                        </a:rPr>
                                        <m:t>hh</m:t>
                                      </m:r>
                                    </m:sub>
                                  </m:sSub>
                                </m:sub>
                              </m:sSub>
                            </m:e>
                            <m:sup>
                              <m:r>
                                <a:rPr>
                                  <a:latin typeface="Cambria Math" panose="02040503050406030204" pitchFamily="18" charset="0"/>
                                </a:rPr>
                                <m:t>2</m:t>
                              </m:r>
                            </m:sup>
                          </m:sSup>
                          <m:d>
                            <m:dPr>
                              <m:ctrlPr>
                                <a:rPr i="1">
                                  <a:latin typeface="Cambria Math" panose="02040503050406030204" pitchFamily="18" charset="0"/>
                                </a:rPr>
                              </m:ctrlPr>
                            </m:dPr>
                            <m:e>
                              <m:r>
                                <a:rPr>
                                  <a:latin typeface="Cambria Math" panose="02040503050406030204" pitchFamily="18" charset="0"/>
                                </a:rPr>
                                <m:t>𝑟</m:t>
                              </m:r>
                            </m:e>
                          </m:d>
                        </m:num>
                        <m:den>
                          <m:sSup>
                            <m:sSupPr>
                              <m:ctrlPr>
                                <a:rPr i="1">
                                  <a:latin typeface="Cambria Math" panose="02040503050406030204" pitchFamily="18" charset="0"/>
                                </a:rPr>
                              </m:ctrlPr>
                            </m:sSupPr>
                            <m:e>
                              <m:d>
                                <m:dPr>
                                  <m:begChr m:val="|"/>
                                  <m:endChr m:val="|"/>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𝐾</m:t>
                                      </m:r>
                                    </m:e>
                                    <m:sub>
                                      <m:r>
                                        <a:rPr>
                                          <a:latin typeface="Cambria Math" panose="02040503050406030204" pitchFamily="18" charset="0"/>
                                        </a:rPr>
                                        <m:t>𝑤</m:t>
                                      </m:r>
                                    </m:sub>
                                  </m:sSub>
                                </m:e>
                              </m:d>
                            </m:e>
                            <m:sup>
                              <m:r>
                                <a:rPr>
                                  <a:latin typeface="Cambria Math" panose="02040503050406030204" pitchFamily="18" charset="0"/>
                                </a:rPr>
                                <m:t>2</m:t>
                              </m:r>
                            </m:sup>
                          </m:sSup>
                        </m:den>
                      </m:f>
                      <m:sSup>
                        <m:sSupPr>
                          <m:ctrlPr>
                            <a:rPr i="1">
                              <a:latin typeface="Cambria Math" panose="02040503050406030204" pitchFamily="18" charset="0"/>
                            </a:rPr>
                          </m:ctrlPr>
                        </m:sSupPr>
                        <m:e>
                          <m:r>
                            <a:rPr>
                              <a:latin typeface="Cambria Math" panose="02040503050406030204" pitchFamily="18" charset="0"/>
                            </a:rPr>
                            <m:t>𝑟</m:t>
                          </m:r>
                        </m:e>
                        <m:sup>
                          <m:r>
                            <a:rPr>
                              <a:latin typeface="Cambria Math" panose="02040503050406030204" pitchFamily="18" charset="0"/>
                            </a:rPr>
                            <m:t>2</m:t>
                          </m:r>
                        </m:sup>
                      </m:sSup>
                    </m:oMath>
                  </m:oMathPara>
                </a14:m>
                <a:endParaRPr dirty="0"/>
              </a:p>
            </p:txBody>
          </p:sp>
        </mc:Choice>
        <mc:Fallback>
          <p:sp>
            <p:nvSpPr>
              <p:cNvPr id="420" name="ZoneTexte 419"/>
              <p:cNvSpPr txBox="1">
                <a:spLocks noRot="1" noChangeAspect="1" noMove="1" noResize="1" noEditPoints="1" noAdjustHandles="1" noChangeArrowheads="1" noChangeShapeType="1" noTextEdit="1"/>
              </p:cNvSpPr>
              <p:nvPr/>
            </p:nvSpPr>
            <p:spPr>
              <a:xfrm>
                <a:off x="385200" y="1077480"/>
                <a:ext cx="4664782" cy="763920"/>
              </a:xfrm>
              <a:prstGeom prst="rect">
                <a:avLst/>
              </a:prstGeom>
              <a:blipFill>
                <a:blip r:embed="rId8"/>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421" name="ZoneTexte 420"/>
              <p:cNvSpPr txBox="1"/>
              <p:nvPr/>
            </p:nvSpPr>
            <p:spPr>
              <a:xfrm>
                <a:off x="385200" y="2026440"/>
                <a:ext cx="4463640" cy="763920"/>
              </a:xfrm>
              <a:prstGeom prst="rect">
                <a:avLst/>
              </a:prstGeom>
            </p:spPr>
            <p:txBody>
              <a:bodyPr/>
              <a:lstStyle/>
              <a:p>
                <a14:m>
                  <m:oMathPara xmlns:m="http://schemas.openxmlformats.org/officeDocument/2006/math">
                    <m:oMathParaPr>
                      <m:jc m:val="centerGroup"/>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𝑧</m:t>
                          </m:r>
                        </m:e>
                        <m:sub>
                          <m:r>
                            <a:rPr>
                              <a:latin typeface="Cambria Math" panose="02040503050406030204" pitchFamily="18" charset="0"/>
                            </a:rPr>
                            <m:t>𝑒𝑣𝑣</m:t>
                          </m:r>
                        </m:sub>
                      </m:sSub>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𝐶</m:t>
                          </m:r>
                        </m:e>
                        <m:sub>
                          <m:r>
                            <a:rPr>
                              <a:latin typeface="Cambria Math" panose="02040503050406030204" pitchFamily="18" charset="0"/>
                            </a:rPr>
                            <m:t>𝑣𝑣</m:t>
                          </m:r>
                        </m:sub>
                      </m:sSub>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𝑃</m:t>
                              </m:r>
                            </m:e>
                            <m:sub>
                              <m:sSub>
                                <m:sSubPr>
                                  <m:ctrlPr>
                                    <a:rPr i="1">
                                      <a:latin typeface="Cambria Math" panose="02040503050406030204" pitchFamily="18" charset="0"/>
                                    </a:rPr>
                                  </m:ctrlPr>
                                </m:sSubPr>
                                <m:e>
                                  <m:r>
                                    <a:rPr>
                                      <a:latin typeface="Cambria Math" panose="02040503050406030204" pitchFamily="18" charset="0"/>
                                    </a:rPr>
                                    <m:t>𝑟</m:t>
                                  </m:r>
                                </m:e>
                                <m:sub>
                                  <m:r>
                                    <a:rPr>
                                      <a:latin typeface="Cambria Math" panose="02040503050406030204" pitchFamily="18" charset="0"/>
                                    </a:rPr>
                                    <m:t>𝑣𝑣</m:t>
                                  </m:r>
                                </m:sub>
                              </m:sSub>
                            </m:sub>
                          </m:sSub>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𝑃</m:t>
                              </m:r>
                            </m:e>
                            <m:sub>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𝑣𝑣</m:t>
                                  </m:r>
                                </m:sub>
                              </m:sSub>
                            </m:sub>
                          </m:sSub>
                        </m:e>
                      </m:d>
                      <m:f>
                        <m:fPr>
                          <m:ctrlPr>
                            <a:rPr i="1">
                              <a:latin typeface="Cambria Math" panose="02040503050406030204" pitchFamily="18" charset="0"/>
                            </a:rPr>
                          </m:ctrlPr>
                        </m:fPr>
                        <m:num>
                          <m:sSup>
                            <m:sSupPr>
                              <m:ctrlPr>
                                <a:rPr i="1">
                                  <a:latin typeface="Cambria Math" panose="02040503050406030204" pitchFamily="18" charset="0"/>
                                </a:rPr>
                              </m:ctrlPr>
                            </m:sSupPr>
                            <m:e>
                              <m:sSub>
                                <m:sSubPr>
                                  <m:ctrlPr>
                                    <a:rPr i="1">
                                      <a:latin typeface="Cambria Math" panose="02040503050406030204" pitchFamily="18" charset="0"/>
                                    </a:rPr>
                                  </m:ctrlPr>
                                </m:sSubPr>
                                <m:e>
                                  <m:r>
                                    <a:rPr>
                                      <a:latin typeface="Cambria Math" panose="02040503050406030204" pitchFamily="18" charset="0"/>
                                    </a:rPr>
                                    <m:t>𝐿</m:t>
                                  </m:r>
                                </m:e>
                                <m:sub>
                                  <m:sSub>
                                    <m:sSubPr>
                                      <m:ctrlPr>
                                        <a:rPr i="1">
                                          <a:latin typeface="Cambria Math" panose="02040503050406030204" pitchFamily="18" charset="0"/>
                                        </a:rPr>
                                      </m:ctrlPr>
                                    </m:sSubPr>
                                    <m:e>
                                      <m:r>
                                        <a:rPr>
                                          <a:latin typeface="Cambria Math" panose="02040503050406030204" pitchFamily="18" charset="0"/>
                                        </a:rPr>
                                        <m:t>𝑎𝑡𝑚</m:t>
                                      </m:r>
                                    </m:e>
                                    <m:sub>
                                      <m:r>
                                        <a:rPr>
                                          <a:latin typeface="Cambria Math" panose="02040503050406030204" pitchFamily="18" charset="0"/>
                                        </a:rPr>
                                        <m:t>𝑣𝑣</m:t>
                                      </m:r>
                                    </m:sub>
                                  </m:sSub>
                                </m:sub>
                              </m:sSub>
                            </m:e>
                            <m:sup>
                              <m:r>
                                <a:rPr>
                                  <a:latin typeface="Cambria Math" panose="02040503050406030204" pitchFamily="18" charset="0"/>
                                </a:rPr>
                                <m:t>2</m:t>
                              </m:r>
                            </m:sup>
                          </m:sSup>
                          <m:d>
                            <m:dPr>
                              <m:ctrlPr>
                                <a:rPr i="1">
                                  <a:latin typeface="Cambria Math" panose="02040503050406030204" pitchFamily="18" charset="0"/>
                                </a:rPr>
                              </m:ctrlPr>
                            </m:dPr>
                            <m:e>
                              <m:r>
                                <a:rPr>
                                  <a:latin typeface="Cambria Math" panose="02040503050406030204" pitchFamily="18" charset="0"/>
                                </a:rPr>
                                <m:t>𝑟</m:t>
                              </m:r>
                            </m:e>
                          </m:d>
                        </m:num>
                        <m:den>
                          <m:sSup>
                            <m:sSupPr>
                              <m:ctrlPr>
                                <a:rPr i="1">
                                  <a:latin typeface="Cambria Math" panose="02040503050406030204" pitchFamily="18" charset="0"/>
                                </a:rPr>
                              </m:ctrlPr>
                            </m:sSupPr>
                            <m:e>
                              <m:d>
                                <m:dPr>
                                  <m:begChr m:val="|"/>
                                  <m:endChr m:val="|"/>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𝐾</m:t>
                                      </m:r>
                                    </m:e>
                                    <m:sub>
                                      <m:r>
                                        <a:rPr>
                                          <a:latin typeface="Cambria Math" panose="02040503050406030204" pitchFamily="18" charset="0"/>
                                        </a:rPr>
                                        <m:t>𝑤</m:t>
                                      </m:r>
                                    </m:sub>
                                  </m:sSub>
                                </m:e>
                              </m:d>
                            </m:e>
                            <m:sup>
                              <m:r>
                                <a:rPr>
                                  <a:latin typeface="Cambria Math" panose="02040503050406030204" pitchFamily="18" charset="0"/>
                                </a:rPr>
                                <m:t>2</m:t>
                              </m:r>
                            </m:sup>
                          </m:sSup>
                        </m:den>
                      </m:f>
                      <m:sSup>
                        <m:sSupPr>
                          <m:ctrlPr>
                            <a:rPr i="1">
                              <a:latin typeface="Cambria Math" panose="02040503050406030204" pitchFamily="18" charset="0"/>
                            </a:rPr>
                          </m:ctrlPr>
                        </m:sSupPr>
                        <m:e>
                          <m:r>
                            <a:rPr>
                              <a:latin typeface="Cambria Math" panose="02040503050406030204" pitchFamily="18" charset="0"/>
                            </a:rPr>
                            <m:t>𝑟</m:t>
                          </m:r>
                        </m:e>
                        <m:sup>
                          <m:r>
                            <a:rPr>
                              <a:latin typeface="Cambria Math" panose="02040503050406030204" pitchFamily="18" charset="0"/>
                            </a:rPr>
                            <m:t>2</m:t>
                          </m:r>
                        </m:sup>
                      </m:sSup>
                    </m:oMath>
                  </m:oMathPara>
                </a14:m>
                <a:endParaRPr dirty="0"/>
              </a:p>
            </p:txBody>
          </p:sp>
        </mc:Choice>
        <mc:Fallback>
          <p:sp>
            <p:nvSpPr>
              <p:cNvPr id="421" name="ZoneTexte 420"/>
              <p:cNvSpPr txBox="1">
                <a:spLocks noRot="1" noChangeAspect="1" noMove="1" noResize="1" noEditPoints="1" noAdjustHandles="1" noChangeArrowheads="1" noChangeShapeType="1" noTextEdit="1"/>
              </p:cNvSpPr>
              <p:nvPr/>
            </p:nvSpPr>
            <p:spPr>
              <a:xfrm>
                <a:off x="385200" y="2026440"/>
                <a:ext cx="4463640" cy="763920"/>
              </a:xfrm>
              <a:prstGeom prst="rect">
                <a:avLst/>
              </a:prstGeom>
              <a:blipFill>
                <a:blip r:embed="rId9"/>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422" name="ZoneTexte 421"/>
              <p:cNvSpPr txBox="1"/>
              <p:nvPr/>
            </p:nvSpPr>
            <p:spPr>
              <a:xfrm>
                <a:off x="385200" y="2964960"/>
                <a:ext cx="2876400" cy="322560"/>
              </a:xfrm>
              <a:prstGeom prst="rect">
                <a:avLst/>
              </a:prstGeom>
            </p:spPr>
            <p:txBody>
              <a:bodyPr/>
              <a:lstStyle/>
              <a:p>
                <a14:m>
                  <m:oMathPara xmlns:m="http://schemas.openxmlformats.org/officeDocument/2006/math">
                    <m:oMathParaPr>
                      <m:jc m:val="centerGroup"/>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𝑑𝑝</m:t>
                          </m:r>
                        </m:sub>
                      </m:sSub>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hh</m:t>
                          </m:r>
                        </m:sub>
                      </m:sSub>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𝑣𝑣</m:t>
                          </m:r>
                        </m:sub>
                      </m:sSub>
                      <m:d>
                        <m:dPr>
                          <m:ctrlPr>
                            <a:rPr i="1">
                              <a:latin typeface="Cambria Math" panose="02040503050406030204" pitchFamily="18" charset="0"/>
                            </a:rPr>
                          </m:ctrlPr>
                        </m:dPr>
                        <m:e>
                          <m:r>
                            <a:rPr>
                              <a:latin typeface="Cambria Math" panose="02040503050406030204" pitchFamily="18" charset="0"/>
                            </a:rPr>
                            <m:t>𝑟</m:t>
                          </m:r>
                        </m:e>
                      </m:d>
                    </m:oMath>
                  </m:oMathPara>
                </a14:m>
                <a:endParaRPr dirty="0"/>
              </a:p>
            </p:txBody>
          </p:sp>
        </mc:Choice>
        <mc:Fallback>
          <p:sp>
            <p:nvSpPr>
              <p:cNvPr id="422" name="ZoneTexte 421"/>
              <p:cNvSpPr txBox="1">
                <a:spLocks noRot="1" noChangeAspect="1" noMove="1" noResize="1" noEditPoints="1" noAdjustHandles="1" noChangeArrowheads="1" noChangeShapeType="1" noTextEdit="1"/>
              </p:cNvSpPr>
              <p:nvPr/>
            </p:nvSpPr>
            <p:spPr>
              <a:xfrm>
                <a:off x="385200" y="2964960"/>
                <a:ext cx="2876400" cy="322560"/>
              </a:xfrm>
              <a:prstGeom prst="rect">
                <a:avLst/>
              </a:prstGeom>
              <a:blipFill>
                <a:blip r:embed="rId10"/>
                <a:stretch>
                  <a:fillRect b="-30189"/>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423" name="ZoneTexte 422"/>
              <p:cNvSpPr txBox="1"/>
              <p:nvPr/>
            </p:nvSpPr>
            <p:spPr>
              <a:xfrm>
                <a:off x="4412702" y="2813400"/>
                <a:ext cx="4336445" cy="625680"/>
              </a:xfrm>
              <a:prstGeom prst="rect">
                <a:avLst/>
              </a:prstGeom>
            </p:spPr>
            <p:txBody>
              <a:bodyPr/>
              <a:lstStyle/>
              <a:p>
                <a14:m>
                  <m:oMathPara xmlns:m="http://schemas.openxmlformats.org/officeDocument/2006/math">
                    <m:oMathParaPr>
                      <m:jc m:val="centerGroup"/>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𝐾</m:t>
                          </m:r>
                        </m:e>
                        <m:sub>
                          <m:r>
                            <a:rPr>
                              <a:latin typeface="Cambria Math" panose="02040503050406030204" pitchFamily="18" charset="0"/>
                            </a:rPr>
                            <m:t>𝑑𝑝</m:t>
                          </m:r>
                        </m:sub>
                      </m:sSub>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1</m:t>
                          </m:r>
                        </m:num>
                        <m:den>
                          <m:r>
                            <a:rPr>
                              <a:latin typeface="Cambria Math" panose="02040503050406030204" pitchFamily="18" charset="0"/>
                            </a:rPr>
                            <m:t>2</m:t>
                          </m:r>
                        </m:den>
                      </m:f>
                      <m:f>
                        <m:fPr>
                          <m:ctrlPr>
                            <a:rPr i="1">
                              <a:latin typeface="Cambria Math" panose="02040503050406030204" pitchFamily="18" charset="0"/>
                            </a:rPr>
                          </m:ctrlPr>
                        </m:fPr>
                        <m:num>
                          <m:r>
                            <a:rPr>
                              <a:latin typeface="Cambria Math" panose="02040503050406030204" pitchFamily="18" charset="0"/>
                            </a:rPr>
                            <m:t>𝑑</m:t>
                          </m:r>
                          <m:sSub>
                            <m:sSubPr>
                              <m:ctrlPr>
                                <a:rPr i="1">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𝑑𝑝</m:t>
                              </m:r>
                            </m:sub>
                          </m:sSub>
                          <m:d>
                            <m:dPr>
                              <m:ctrlPr>
                                <a:rPr i="1">
                                  <a:latin typeface="Cambria Math" panose="02040503050406030204" pitchFamily="18" charset="0"/>
                                </a:rPr>
                              </m:ctrlPr>
                            </m:dPr>
                            <m:e>
                              <m:r>
                                <a:rPr>
                                  <a:latin typeface="Cambria Math" panose="02040503050406030204" pitchFamily="18" charset="0"/>
                                </a:rPr>
                                <m:t>𝑟</m:t>
                              </m:r>
                            </m:e>
                          </m:d>
                        </m:num>
                        <m:den>
                          <m:r>
                            <a:rPr>
                              <a:latin typeface="Cambria Math" panose="02040503050406030204" pitchFamily="18" charset="0"/>
                            </a:rPr>
                            <m:t>𝑑𝑟</m:t>
                          </m:r>
                        </m:den>
                      </m:f>
                      <m:r>
                        <a:rPr>
                          <a:latin typeface="Cambria Math" panose="02040503050406030204" pitchFamily="18" charset="0"/>
                        </a:rPr>
                        <m:t>=</m:t>
                      </m:r>
                      <m:f>
                        <m:fPr>
                          <m:ctrlPr>
                            <a:rPr i="1">
                              <a:latin typeface="Cambria Math" panose="02040503050406030204" pitchFamily="18" charset="0"/>
                            </a:rPr>
                          </m:ctrlPr>
                        </m:fPr>
                        <m:num>
                          <m:sSub>
                            <m:sSubPr>
                              <m:ctrlPr>
                                <a:rPr i="1">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𝑑𝑝</m:t>
                              </m:r>
                            </m:sub>
                          </m:sSub>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𝑟</m:t>
                                  </m:r>
                                </m:e>
                                <m:sub>
                                  <m:r>
                                    <a:rPr>
                                      <a:latin typeface="Cambria Math" panose="02040503050406030204" pitchFamily="18" charset="0"/>
                                    </a:rPr>
                                    <m:t>2</m:t>
                                  </m:r>
                                </m:sub>
                              </m:sSub>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𝑑𝑝</m:t>
                              </m:r>
                            </m:sub>
                          </m:sSub>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𝑟</m:t>
                                  </m:r>
                                </m:e>
                                <m:sub>
                                  <m:r>
                                    <a:rPr>
                                      <a:latin typeface="Cambria Math" panose="02040503050406030204" pitchFamily="18" charset="0"/>
                                    </a:rPr>
                                    <m:t>1</m:t>
                                  </m:r>
                                </m:sub>
                              </m:sSub>
                            </m:e>
                          </m:d>
                        </m:num>
                        <m:den>
                          <m:r>
                            <a:rPr>
                              <a:latin typeface="Cambria Math" panose="02040503050406030204" pitchFamily="18" charset="0"/>
                            </a:rPr>
                            <m:t>2</m:t>
                          </m:r>
                          <m:r>
                            <a:rPr>
                              <a:latin typeface="Cambria Math" panose="02040503050406030204" pitchFamily="18" charset="0"/>
                            </a:rPr>
                            <m:t>𝛥</m:t>
                          </m:r>
                          <m:r>
                            <a:rPr>
                              <a:latin typeface="Cambria Math" panose="02040503050406030204" pitchFamily="18" charset="0"/>
                            </a:rPr>
                            <m:t>𝑟</m:t>
                          </m:r>
                        </m:den>
                      </m:f>
                    </m:oMath>
                  </m:oMathPara>
                </a14:m>
                <a:endParaRPr dirty="0"/>
              </a:p>
            </p:txBody>
          </p:sp>
        </mc:Choice>
        <mc:Fallback>
          <p:sp>
            <p:nvSpPr>
              <p:cNvPr id="423" name="ZoneTexte 422"/>
              <p:cNvSpPr txBox="1">
                <a:spLocks noRot="1" noChangeAspect="1" noMove="1" noResize="1" noEditPoints="1" noAdjustHandles="1" noChangeArrowheads="1" noChangeShapeType="1" noTextEdit="1"/>
              </p:cNvSpPr>
              <p:nvPr/>
            </p:nvSpPr>
            <p:spPr>
              <a:xfrm>
                <a:off x="4412702" y="2813400"/>
                <a:ext cx="4336445" cy="625680"/>
              </a:xfrm>
              <a:prstGeom prst="rect">
                <a:avLst/>
              </a:prstGeom>
              <a:blipFill>
                <a:blip r:embed="rId11"/>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424" name="ZoneTexte 423"/>
              <p:cNvSpPr txBox="1"/>
              <p:nvPr/>
            </p:nvSpPr>
            <p:spPr>
              <a:xfrm>
                <a:off x="385200" y="3483360"/>
                <a:ext cx="2376000" cy="707400"/>
              </a:xfrm>
              <a:prstGeom prst="rect">
                <a:avLst/>
              </a:prstGeom>
            </p:spPr>
            <p:txBody>
              <a:bodyPr/>
              <a:lstStyle/>
              <a:p>
                <a14:m>
                  <m:oMathPara xmlns:m="http://schemas.openxmlformats.org/officeDocument/2006/math">
                    <m:oMathParaPr>
                      <m:jc m:val="centerGroup"/>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𝜌</m:t>
                          </m:r>
                        </m:e>
                        <m:sub>
                          <m:r>
                            <a:rPr>
                              <a:latin typeface="Cambria Math" panose="02040503050406030204" pitchFamily="18" charset="0"/>
                            </a:rPr>
                            <m:t>h𝑣</m:t>
                          </m:r>
                        </m:sub>
                      </m:sSub>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m:t>
                      </m:r>
                      <m:f>
                        <m:fPr>
                          <m:ctrlPr>
                            <a:rPr i="1">
                              <a:latin typeface="Cambria Math" panose="02040503050406030204" pitchFamily="18" charset="0"/>
                            </a:rPr>
                          </m:ctrlPr>
                        </m:fPr>
                        <m:num>
                          <m:d>
                            <m:dPr>
                              <m:begChr m:val="⟨"/>
                              <m:endChr m:val="⟩"/>
                              <m:ctrlPr>
                                <a:rPr i="1">
                                  <a:latin typeface="Cambria Math" panose="02040503050406030204" pitchFamily="18" charset="0"/>
                                </a:rPr>
                              </m:ctrlPr>
                            </m:dPr>
                            <m:e>
                              <m:d>
                                <m:dPr>
                                  <m:begChr m:val="|"/>
                                  <m:endChr m:val="|"/>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𝑟h</m:t>
                                      </m:r>
                                    </m:sub>
                                  </m:sSub>
                                  <m:sSup>
                                    <m:sSupPr>
                                      <m:ctrlPr>
                                        <a:rPr i="1">
                                          <a:latin typeface="Cambria Math" panose="02040503050406030204" pitchFamily="18" charset="0"/>
                                        </a:rPr>
                                      </m:ctrlPr>
                                    </m:sSupPr>
                                    <m:e>
                                      <m:sSub>
                                        <m:sSubPr>
                                          <m:ctrlPr>
                                            <a:rPr i="1">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𝑟𝑣</m:t>
                                          </m:r>
                                        </m:sub>
                                      </m:sSub>
                                    </m:e>
                                    <m:sup>
                                      <m:r>
                                        <m:rPr>
                                          <m:lit/>
                                          <m:nor/>
                                        </m:rPr>
                                        <a:rPr/>
                                        <m:t>∗</m:t>
                                      </m:r>
                                    </m:sup>
                                  </m:sSup>
                                </m:e>
                              </m:d>
                            </m:e>
                          </m:d>
                        </m:num>
                        <m:den>
                          <m:sSub>
                            <m:sSubPr>
                              <m:ctrlPr>
                                <a:rPr i="1">
                                  <a:latin typeface="Cambria Math" panose="02040503050406030204" pitchFamily="18" charset="0"/>
                                </a:rPr>
                              </m:ctrlPr>
                            </m:sSubPr>
                            <m:e>
                              <m:r>
                                <a:rPr>
                                  <a:latin typeface="Cambria Math" panose="02040503050406030204" pitchFamily="18" charset="0"/>
                                </a:rPr>
                                <m:t>𝑃</m:t>
                              </m:r>
                            </m:e>
                            <m:sub>
                              <m:r>
                                <a:rPr>
                                  <a:latin typeface="Cambria Math" panose="02040503050406030204" pitchFamily="18" charset="0"/>
                                </a:rPr>
                                <m:t>𝑟h</m:t>
                              </m:r>
                            </m:sub>
                          </m:sSub>
                          <m:sSub>
                            <m:sSubPr>
                              <m:ctrlPr>
                                <a:rPr i="1">
                                  <a:latin typeface="Cambria Math" panose="02040503050406030204" pitchFamily="18" charset="0"/>
                                </a:rPr>
                              </m:ctrlPr>
                            </m:sSubPr>
                            <m:e>
                              <m:r>
                                <a:rPr>
                                  <a:latin typeface="Cambria Math" panose="02040503050406030204" pitchFamily="18" charset="0"/>
                                </a:rPr>
                                <m:t>𝑃</m:t>
                              </m:r>
                            </m:e>
                            <m:sub>
                              <m:r>
                                <a:rPr>
                                  <a:latin typeface="Cambria Math" panose="02040503050406030204" pitchFamily="18" charset="0"/>
                                </a:rPr>
                                <m:t>𝑟𝑣</m:t>
                              </m:r>
                            </m:sub>
                          </m:sSub>
                        </m:den>
                      </m:f>
                    </m:oMath>
                  </m:oMathPara>
                </a14:m>
                <a:endParaRPr dirty="0"/>
              </a:p>
            </p:txBody>
          </p:sp>
        </mc:Choice>
        <mc:Fallback>
          <p:sp>
            <p:nvSpPr>
              <p:cNvPr id="424" name="ZoneTexte 423"/>
              <p:cNvSpPr txBox="1">
                <a:spLocks noRot="1" noChangeAspect="1" noMove="1" noResize="1" noEditPoints="1" noAdjustHandles="1" noChangeArrowheads="1" noChangeShapeType="1" noTextEdit="1"/>
              </p:cNvSpPr>
              <p:nvPr/>
            </p:nvSpPr>
            <p:spPr>
              <a:xfrm>
                <a:off x="385200" y="3483360"/>
                <a:ext cx="2376000" cy="707400"/>
              </a:xfrm>
              <a:prstGeom prst="rect">
                <a:avLst/>
              </a:prstGeom>
              <a:blipFill>
                <a:blip r:embed="rId12"/>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425" name="ZoneTexte 424"/>
              <p:cNvSpPr txBox="1"/>
              <p:nvPr/>
            </p:nvSpPr>
            <p:spPr>
              <a:xfrm>
                <a:off x="5146990" y="1572120"/>
                <a:ext cx="2147428" cy="738720"/>
              </a:xfrm>
              <a:prstGeom prst="rect">
                <a:avLst/>
              </a:prstGeom>
            </p:spPr>
            <p:txBody>
              <a:bodyPr/>
              <a:lstStyle/>
              <a:p>
                <a14:m>
                  <m:oMathPara xmlns:m="http://schemas.openxmlformats.org/officeDocument/2006/math">
                    <m:oMathParaPr>
                      <m:jc m:val="centerGroup"/>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𝑍</m:t>
                          </m:r>
                        </m:e>
                        <m:sub>
                          <m:r>
                            <a:rPr>
                              <a:latin typeface="Cambria Math" panose="02040503050406030204" pitchFamily="18" charset="0"/>
                            </a:rPr>
                            <m:t>𝑑𝑟</m:t>
                          </m:r>
                        </m:sub>
                      </m:sSub>
                      <m:r>
                        <a:rPr>
                          <a:latin typeface="Cambria Math" panose="02040503050406030204" pitchFamily="18" charset="0"/>
                        </a:rPr>
                        <m:t>=10</m:t>
                      </m:r>
                      <m:r>
                        <a:rPr>
                          <a:latin typeface="Cambria Math" panose="02040503050406030204" pitchFamily="18" charset="0"/>
                        </a:rPr>
                        <m:t>𝑙𝑜𝑔</m:t>
                      </m:r>
                      <m:d>
                        <m:dPr>
                          <m:ctrlPr>
                            <a:rPr i="1">
                              <a:latin typeface="Cambria Math" panose="02040503050406030204" pitchFamily="18" charset="0"/>
                            </a:rPr>
                          </m:ctrlPr>
                        </m:dPr>
                        <m:e>
                          <m:f>
                            <m:fPr>
                              <m:ctrlPr>
                                <a:rPr i="1">
                                  <a:latin typeface="Cambria Math" panose="02040503050406030204" pitchFamily="18" charset="0"/>
                                </a:rPr>
                              </m:ctrlPr>
                            </m:fPr>
                            <m:num>
                              <m:sSub>
                                <m:sSubPr>
                                  <m:ctrlPr>
                                    <a:rPr i="1">
                                      <a:latin typeface="Cambria Math" panose="02040503050406030204" pitchFamily="18" charset="0"/>
                                    </a:rPr>
                                  </m:ctrlPr>
                                </m:sSubPr>
                                <m:e>
                                  <m:r>
                                    <a:rPr>
                                      <a:latin typeface="Cambria Math" panose="02040503050406030204" pitchFamily="18" charset="0"/>
                                    </a:rPr>
                                    <m:t>𝑧</m:t>
                                  </m:r>
                                </m:e>
                                <m:sub>
                                  <m:r>
                                    <a:rPr>
                                      <a:latin typeface="Cambria Math" panose="02040503050406030204" pitchFamily="18" charset="0"/>
                                    </a:rPr>
                                    <m:t>hh</m:t>
                                  </m:r>
                                </m:sub>
                              </m:sSub>
                            </m:num>
                            <m:den>
                              <m:sSub>
                                <m:sSubPr>
                                  <m:ctrlPr>
                                    <a:rPr i="1">
                                      <a:latin typeface="Cambria Math" panose="02040503050406030204" pitchFamily="18" charset="0"/>
                                    </a:rPr>
                                  </m:ctrlPr>
                                </m:sSubPr>
                                <m:e>
                                  <m:r>
                                    <a:rPr>
                                      <a:latin typeface="Cambria Math" panose="02040503050406030204" pitchFamily="18" charset="0"/>
                                    </a:rPr>
                                    <m:t>𝑧</m:t>
                                  </m:r>
                                </m:e>
                                <m:sub>
                                  <m:r>
                                    <a:rPr>
                                      <a:latin typeface="Cambria Math" panose="02040503050406030204" pitchFamily="18" charset="0"/>
                                    </a:rPr>
                                    <m:t>𝑣𝑣</m:t>
                                  </m:r>
                                </m:sub>
                              </m:sSub>
                            </m:den>
                          </m:f>
                        </m:e>
                      </m:d>
                    </m:oMath>
                  </m:oMathPara>
                </a14:m>
                <a:endParaRPr dirty="0"/>
              </a:p>
            </p:txBody>
          </p:sp>
        </mc:Choice>
        <mc:Fallback>
          <p:sp>
            <p:nvSpPr>
              <p:cNvPr id="425" name="ZoneTexte 424"/>
              <p:cNvSpPr txBox="1">
                <a:spLocks noRot="1" noChangeAspect="1" noMove="1" noResize="1" noEditPoints="1" noAdjustHandles="1" noChangeArrowheads="1" noChangeShapeType="1" noTextEdit="1"/>
              </p:cNvSpPr>
              <p:nvPr/>
            </p:nvSpPr>
            <p:spPr>
              <a:xfrm>
                <a:off x="5146990" y="1572120"/>
                <a:ext cx="2147428" cy="738720"/>
              </a:xfrm>
              <a:prstGeom prst="rect">
                <a:avLst/>
              </a:prstGeom>
              <a:blipFill>
                <a:blip r:embed="rId13"/>
                <a:stretch>
                  <a:fillRect/>
                </a:stretch>
              </a:blipFill>
            </p:spPr>
            <p:txBody>
              <a:bodyPr/>
              <a:lstStyle/>
              <a:p>
                <a:r>
                  <a:rPr lang="fr-FR">
                    <a:noFill/>
                  </a:rPr>
                  <a:t> </a:t>
                </a:r>
              </a:p>
            </p:txBody>
          </p:sp>
        </mc:Fallback>
      </mc:AlternateContent>
      <p:sp>
        <p:nvSpPr>
          <p:cNvPr id="426" name="Flèche : droite 425"/>
          <p:cNvSpPr/>
          <p:nvPr/>
        </p:nvSpPr>
        <p:spPr>
          <a:xfrm>
            <a:off x="3470908" y="2957400"/>
            <a:ext cx="900000" cy="376920"/>
          </a:xfrm>
          <a:prstGeom prst="rightArrow">
            <a:avLst>
              <a:gd name="adj1" fmla="val 50000"/>
              <a:gd name="adj2" fmla="val 59694"/>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1800" b="0" strike="noStrike" spc="-1">
              <a:solidFill>
                <a:srgbClr val="000000"/>
              </a:solidFill>
              <a:latin typeface="Times New Roman"/>
            </a:endParaRPr>
          </a:p>
        </p:txBody>
      </p:sp>
      <p:sp>
        <p:nvSpPr>
          <p:cNvPr id="427" name="Forme libre : forme 426"/>
          <p:cNvSpPr/>
          <p:nvPr/>
        </p:nvSpPr>
        <p:spPr>
          <a:xfrm rot="10800000">
            <a:off x="4899389" y="1077480"/>
            <a:ext cx="192600" cy="1735920"/>
          </a:xfrm>
          <a:custGeom>
            <a:avLst/>
            <a:gdLst>
              <a:gd name="textAreaLeft" fmla="*/ 123120 w 192600"/>
              <a:gd name="textAreaRight" fmla="*/ 192960 w 192600"/>
              <a:gd name="textAreaTop" fmla="*/ 45000 h 1735920"/>
              <a:gd name="textAreaBottom" fmla="*/ 1690920 h 1735920"/>
            </a:gdLst>
            <a:ahLst/>
            <a:cxnLst/>
            <a:rect l="textAreaLeft" t="textAreaTop" r="textAreaRight" b="textAreaBottom"/>
            <a:pathLst>
              <a:path w="21600" h="21600">
                <a:moveTo>
                  <a:pt x="21600" y="0"/>
                </a:moveTo>
                <a:cubicBezTo>
                  <a:pt x="16200" y="0"/>
                  <a:pt x="10800" y="900"/>
                  <a:pt x="10800" y="1800"/>
                </a:cubicBezTo>
                <a:lnTo>
                  <a:pt x="10800" y="9000"/>
                </a:lnTo>
                <a:cubicBezTo>
                  <a:pt x="10800" y="9900"/>
                  <a:pt x="5400" y="10800"/>
                  <a:pt x="0" y="10800"/>
                </a:cubicBezTo>
                <a:cubicBezTo>
                  <a:pt x="5400" y="10800"/>
                  <a:pt x="10800" y="11700"/>
                  <a:pt x="10800" y="12600"/>
                </a:cubicBezTo>
                <a:lnTo>
                  <a:pt x="10800" y="19800"/>
                </a:lnTo>
                <a:cubicBezTo>
                  <a:pt x="10800" y="20700"/>
                  <a:pt x="16200" y="21600"/>
                  <a:pt x="21600" y="21600"/>
                </a:cubicBezTo>
              </a:path>
            </a:pathLst>
          </a:custGeom>
          <a:noFill/>
          <a:ln w="36000">
            <a:solidFill>
              <a:srgbClr val="C9211E"/>
            </a:solidFill>
            <a:round/>
          </a:ln>
        </p:spPr>
        <p:style>
          <a:lnRef idx="0">
            <a:scrgbClr r="0" g="0" b="0"/>
          </a:lnRef>
          <a:fillRef idx="0">
            <a:scrgbClr r="0" g="0" b="0"/>
          </a:fillRef>
          <a:effectRef idx="0">
            <a:scrgbClr r="0" g="0" b="0"/>
          </a:effectRef>
          <a:fontRef idx="minor"/>
        </p:style>
        <p:txBody>
          <a:bodyPr lIns="108000" tIns="63000" rIns="108000" bIns="63000" anchor="ctr">
            <a:noAutofit/>
          </a:bodyPr>
          <a:lstStyle/>
          <a:p>
            <a:endParaRPr lang="en-GB" sz="1800" b="0" strike="noStrike" spc="-1">
              <a:solidFill>
                <a:srgbClr val="000000"/>
              </a:solidFill>
              <a:latin typeface="Times New Roman"/>
            </a:endParaRPr>
          </a:p>
        </p:txBody>
      </p:sp>
      <p:sp>
        <p:nvSpPr>
          <p:cNvPr id="3" name="PlaceHolder 2"/>
          <p:cNvSpPr>
            <a:spLocks noGrp="1"/>
          </p:cNvSpPr>
          <p:nvPr>
            <p:ph type="ftr" idx="3"/>
          </p:nvPr>
        </p:nvSpPr>
        <p:spPr/>
        <p:txBody>
          <a:bodyPr/>
          <a:lstStyle/>
          <a:p>
            <a:r>
              <a:t>Pyrad course: Introduction to weather radar</a:t>
            </a:r>
          </a:p>
        </p:txBody>
      </p:sp>
      <p:sp>
        <p:nvSpPr>
          <p:cNvPr id="4" name="PlaceHolder 3"/>
          <p:cNvSpPr>
            <a:spLocks noGrp="1"/>
          </p:cNvSpPr>
          <p:nvPr>
            <p:ph type="sldNum" idx="4"/>
          </p:nvPr>
        </p:nvSpPr>
        <p:spPr/>
        <p:txBody>
          <a:bodyPr/>
          <a:lstStyle/>
          <a:p>
            <a:fld id="{720C30E6-CFEA-4270-B8E0-14B3AB6B2F95}" type="slidenum">
              <a:t>26</a:t>
            </a:fld>
            <a:endParaRPr/>
          </a:p>
        </p:txBody>
      </p:sp>
      <p:sp>
        <p:nvSpPr>
          <p:cNvPr id="5" name="PlaceHolder 4"/>
          <p:cNvSpPr>
            <a:spLocks noGrp="1"/>
          </p:cNvSpPr>
          <p:nvPr>
            <p:ph type="dt" idx="5"/>
          </p:nvPr>
        </p:nvSpPr>
        <p:spPr/>
        <p:txBody>
          <a:bodyPr/>
          <a:lstStyle/>
          <a:p>
            <a:fld id="{AB25A7C9-FE0C-4BAD-9AE4-9241D19C43D6}" type="datetime1">
              <a:rPr lang="ca-ES"/>
              <a:t>16/8/2023</a:t>
            </a:fld>
            <a:endParaRPr lang="ca-E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Polarimetric radar observations</a:t>
            </a:r>
            <a:endParaRPr lang="fr-FR" sz="2400" b="1" strike="noStrike" spc="-1">
              <a:solidFill>
                <a:srgbClr val="000000"/>
              </a:solidFill>
              <a:latin typeface="Arial"/>
            </a:endParaRPr>
          </a:p>
        </p:txBody>
      </p:sp>
      <mc:AlternateContent xmlns:mc="http://schemas.openxmlformats.org/markup-compatibility/2006">
        <mc:Choice xmlns:a14="http://schemas.microsoft.com/office/drawing/2010/main" Requires="a14">
          <p:sp>
            <p:nvSpPr>
              <p:cNvPr id="429" name="ZoneTexte 428"/>
              <p:cNvSpPr txBox="1"/>
              <p:nvPr/>
            </p:nvSpPr>
            <p:spPr>
              <a:xfrm>
                <a:off x="307439" y="1138680"/>
                <a:ext cx="6446651" cy="713160"/>
              </a:xfrm>
              <a:prstGeom prst="rect">
                <a:avLst/>
              </a:prstGeom>
            </p:spPr>
            <p:txBody>
              <a:bodyPr/>
              <a:lstStyle/>
              <a:p>
                <a14:m>
                  <m:oMathPara xmlns:m="http://schemas.openxmlformats.org/officeDocument/2006/math">
                    <m:oMathParaPr>
                      <m:jc m:val="centerGroup"/>
                    </m:oMathParaPr>
                    <m:oMath xmlns:m="http://schemas.openxmlformats.org/officeDocument/2006/math">
                      <m:sSup>
                        <m:sSupPr>
                          <m:ctrlPr>
                            <a:rPr>
                              <a:latin typeface="Cambria Math" panose="02040503050406030204" pitchFamily="18" charset="0"/>
                            </a:rPr>
                          </m:ctrlPr>
                        </m:sSupPr>
                        <m:e>
                          <m:sSub>
                            <m:sSubPr>
                              <m:ctrlPr>
                                <a:rPr>
                                  <a:latin typeface="Cambria Math" panose="02040503050406030204" pitchFamily="18" charset="0"/>
                                </a:rPr>
                              </m:ctrlPr>
                            </m:sSubPr>
                            <m:e>
                              <m:r>
                                <a:rPr>
                                  <a:latin typeface="Cambria Math" panose="02040503050406030204" pitchFamily="18" charset="0"/>
                                </a:rPr>
                                <m:t>𝑧</m:t>
                              </m:r>
                            </m:e>
                            <m:sub>
                              <m:r>
                                <a:rPr>
                                  <a:latin typeface="Cambria Math" panose="02040503050406030204" pitchFamily="18" charset="0"/>
                                </a:rPr>
                                <m:t>hh</m:t>
                              </m:r>
                            </m:sub>
                          </m:sSub>
                        </m:e>
                        <m:sup>
                          <m:r>
                            <a:rPr>
                              <a:latin typeface="Cambria Math" panose="02040503050406030204" pitchFamily="18" charset="0"/>
                            </a:rPr>
                            <m:t>𝑜𝑏𝑠</m:t>
                          </m:r>
                        </m:sup>
                      </m:sSup>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𝑧</m:t>
                          </m:r>
                        </m:e>
                        <m:sub>
                          <m:r>
                            <a:rPr>
                              <a:latin typeface="Cambria Math" panose="02040503050406030204" pitchFamily="18" charset="0"/>
                            </a:rPr>
                            <m:t>hh</m:t>
                          </m:r>
                        </m:sub>
                      </m:sSub>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−2</m:t>
                      </m:r>
                      <m:nary>
                        <m:naryPr>
                          <m:ctrlPr>
                            <a:rPr i="1">
                              <a:latin typeface="Cambria Math" panose="02040503050406030204" pitchFamily="18" charset="0"/>
                            </a:rPr>
                          </m:ctrlPr>
                        </m:naryPr>
                        <m:sub>
                          <m:r>
                            <a:rPr>
                              <a:latin typeface="Cambria Math" panose="02040503050406030204" pitchFamily="18" charset="0"/>
                            </a:rPr>
                            <m:t>0</m:t>
                          </m:r>
                        </m:sub>
                        <m:sup>
                          <m:r>
                            <a:rPr>
                              <a:latin typeface="Cambria Math" panose="02040503050406030204" pitchFamily="18" charset="0"/>
                            </a:rPr>
                            <m:t>𝑟</m:t>
                          </m:r>
                        </m:sup>
                        <m:e>
                          <m:sSub>
                            <m:sSubPr>
                              <m:ctrlPr>
                                <a:rPr i="1">
                                  <a:latin typeface="Cambria Math" panose="02040503050406030204" pitchFamily="18" charset="0"/>
                                </a:rPr>
                              </m:ctrlPr>
                            </m:sSubPr>
                            <m:e>
                              <m:r>
                                <a:rPr>
                                  <a:latin typeface="Cambria Math" panose="02040503050406030204" pitchFamily="18" charset="0"/>
                                </a:rPr>
                                <m:t>𝑎</m:t>
                              </m:r>
                            </m:e>
                            <m:sub>
                              <m:r>
                                <a:rPr>
                                  <a:latin typeface="Cambria Math" panose="02040503050406030204" pitchFamily="18" charset="0"/>
                                </a:rPr>
                                <m:t>h</m:t>
                              </m:r>
                            </m:sub>
                          </m:sSub>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𝑑𝑟</m:t>
                          </m:r>
                        </m:e>
                      </m:nary>
                      <m:r>
                        <a:rPr>
                          <a:latin typeface="Cambria Math" panose="02040503050406030204" pitchFamily="18" charset="0"/>
                        </a:rPr>
                        <m:t>−2</m:t>
                      </m:r>
                      <m:sSup>
                        <m:sSupPr>
                          <m:ctrlPr>
                            <a:rPr i="1">
                              <a:latin typeface="Cambria Math" panose="02040503050406030204" pitchFamily="18" charset="0"/>
                            </a:rPr>
                          </m:ctrlPr>
                        </m:sSupPr>
                        <m:e>
                          <m:sSub>
                            <m:sSubPr>
                              <m:ctrlPr>
                                <a:rPr i="1">
                                  <a:latin typeface="Cambria Math" panose="02040503050406030204" pitchFamily="18" charset="0"/>
                                </a:rPr>
                              </m:ctrlPr>
                            </m:sSubPr>
                            <m:e>
                              <m:r>
                                <a:rPr>
                                  <a:latin typeface="Cambria Math" panose="02040503050406030204" pitchFamily="18" charset="0"/>
                                </a:rPr>
                                <m:t>𝑎</m:t>
                              </m:r>
                            </m:e>
                            <m:sub>
                              <m:r>
                                <a:rPr>
                                  <a:latin typeface="Cambria Math" panose="02040503050406030204" pitchFamily="18" charset="0"/>
                                </a:rPr>
                                <m:t>h</m:t>
                              </m:r>
                            </m:sub>
                          </m:sSub>
                        </m:e>
                        <m:sup>
                          <m:r>
                            <a:rPr>
                              <a:latin typeface="Cambria Math" panose="02040503050406030204" pitchFamily="18" charset="0"/>
                            </a:rPr>
                            <m:t>𝑟𝑎𝑑𝑜𝑚𝑒</m:t>
                          </m:r>
                        </m:sup>
                      </m:sSup>
                      <m:r>
                        <a:rPr>
                          <a:latin typeface="Cambria Math" panose="02040503050406030204" pitchFamily="18" charset="0"/>
                        </a:rPr>
                        <m:t>+</m:t>
                      </m:r>
                      <m:r>
                        <a:rPr>
                          <a:latin typeface="Cambria Math" panose="02040503050406030204" pitchFamily="18" charset="0"/>
                        </a:rPr>
                        <m:t>𝛥</m:t>
                      </m:r>
                      <m:sSub>
                        <m:sSubPr>
                          <m:ctrlPr>
                            <a:rPr i="1">
                              <a:latin typeface="Cambria Math" panose="02040503050406030204" pitchFamily="18" charset="0"/>
                            </a:rPr>
                          </m:ctrlPr>
                        </m:sSubPr>
                        <m:e>
                          <m:r>
                            <a:rPr>
                              <a:latin typeface="Cambria Math" panose="02040503050406030204" pitchFamily="18" charset="0"/>
                            </a:rPr>
                            <m:t>𝑍</m:t>
                          </m:r>
                        </m:e>
                        <m:sub>
                          <m:r>
                            <a:rPr>
                              <a:latin typeface="Cambria Math" panose="02040503050406030204" pitchFamily="18" charset="0"/>
                            </a:rPr>
                            <m:t>hh</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𝜎</m:t>
                          </m:r>
                        </m:e>
                        <m:sub>
                          <m:sSub>
                            <m:sSubPr>
                              <m:ctrlPr>
                                <a:rPr i="1">
                                  <a:latin typeface="Cambria Math" panose="02040503050406030204" pitchFamily="18" charset="0"/>
                                </a:rPr>
                              </m:ctrlPr>
                            </m:sSubPr>
                            <m:e>
                              <m:r>
                                <a:rPr>
                                  <a:latin typeface="Cambria Math" panose="02040503050406030204" pitchFamily="18" charset="0"/>
                                </a:rPr>
                                <m:t>𝑧</m:t>
                              </m:r>
                            </m:e>
                            <m:sub>
                              <m:r>
                                <a:rPr>
                                  <a:latin typeface="Cambria Math" panose="02040503050406030204" pitchFamily="18" charset="0"/>
                                </a:rPr>
                                <m:t>hh</m:t>
                              </m:r>
                            </m:sub>
                          </m:sSub>
                        </m:sub>
                      </m:sSub>
                    </m:oMath>
                  </m:oMathPara>
                </a14:m>
                <a:endParaRPr dirty="0"/>
              </a:p>
            </p:txBody>
          </p:sp>
        </mc:Choice>
        <mc:Fallback>
          <p:sp>
            <p:nvSpPr>
              <p:cNvPr id="429" name="ZoneTexte 428"/>
              <p:cNvSpPr txBox="1">
                <a:spLocks noRot="1" noChangeAspect="1" noMove="1" noResize="1" noEditPoints="1" noAdjustHandles="1" noChangeArrowheads="1" noChangeShapeType="1" noTextEdit="1"/>
              </p:cNvSpPr>
              <p:nvPr/>
            </p:nvSpPr>
            <p:spPr>
              <a:xfrm>
                <a:off x="307439" y="1138680"/>
                <a:ext cx="6446651" cy="713160"/>
              </a:xfrm>
              <a:prstGeom prst="rect">
                <a:avLst/>
              </a:prstGeom>
              <a:blipFill>
                <a:blip r:embed="rId2"/>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430" name="ZoneTexte 429"/>
              <p:cNvSpPr txBox="1"/>
              <p:nvPr/>
            </p:nvSpPr>
            <p:spPr>
              <a:xfrm>
                <a:off x="307439" y="1895040"/>
                <a:ext cx="6654469" cy="713160"/>
              </a:xfrm>
              <a:prstGeom prst="rect">
                <a:avLst/>
              </a:prstGeom>
            </p:spPr>
            <p:txBody>
              <a:bodyPr/>
              <a:lstStyle/>
              <a:p>
                <a14:m>
                  <m:oMathPara xmlns:m="http://schemas.openxmlformats.org/officeDocument/2006/math">
                    <m:oMathParaPr>
                      <m:jc m:val="centerGroup"/>
                    </m:oMathParaPr>
                    <m:oMath xmlns:m="http://schemas.openxmlformats.org/officeDocument/2006/math">
                      <m:sSup>
                        <m:sSupPr>
                          <m:ctrlPr>
                            <a:rPr>
                              <a:latin typeface="Cambria Math" panose="02040503050406030204" pitchFamily="18" charset="0"/>
                            </a:rPr>
                          </m:ctrlPr>
                        </m:sSupPr>
                        <m:e>
                          <m:sSub>
                            <m:sSubPr>
                              <m:ctrlPr>
                                <a:rPr>
                                  <a:latin typeface="Cambria Math" panose="02040503050406030204" pitchFamily="18" charset="0"/>
                                </a:rPr>
                              </m:ctrlPr>
                            </m:sSubPr>
                            <m:e>
                              <m:r>
                                <a:rPr>
                                  <a:latin typeface="Cambria Math" panose="02040503050406030204" pitchFamily="18" charset="0"/>
                                </a:rPr>
                                <m:t>𝑧</m:t>
                              </m:r>
                            </m:e>
                            <m:sub>
                              <m:r>
                                <a:rPr>
                                  <a:latin typeface="Cambria Math" panose="02040503050406030204" pitchFamily="18" charset="0"/>
                                </a:rPr>
                                <m:t>𝑑𝑟</m:t>
                              </m:r>
                            </m:sub>
                          </m:sSub>
                        </m:e>
                        <m:sup>
                          <m:r>
                            <a:rPr>
                              <a:latin typeface="Cambria Math" panose="02040503050406030204" pitchFamily="18" charset="0"/>
                            </a:rPr>
                            <m:t>𝑜𝑏𝑠</m:t>
                          </m:r>
                        </m:sup>
                      </m:sSup>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𝑧</m:t>
                          </m:r>
                        </m:e>
                        <m:sub>
                          <m:r>
                            <a:rPr>
                              <a:latin typeface="Cambria Math" panose="02040503050406030204" pitchFamily="18" charset="0"/>
                            </a:rPr>
                            <m:t>𝑑𝑟</m:t>
                          </m:r>
                        </m:sub>
                      </m:sSub>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−2</m:t>
                      </m:r>
                      <m:nary>
                        <m:naryPr>
                          <m:ctrlPr>
                            <a:rPr i="1">
                              <a:latin typeface="Cambria Math" panose="02040503050406030204" pitchFamily="18" charset="0"/>
                            </a:rPr>
                          </m:ctrlPr>
                        </m:naryPr>
                        <m:sub>
                          <m:r>
                            <a:rPr>
                              <a:latin typeface="Cambria Math" panose="02040503050406030204" pitchFamily="18" charset="0"/>
                            </a:rPr>
                            <m:t>0</m:t>
                          </m:r>
                        </m:sub>
                        <m:sup>
                          <m:r>
                            <a:rPr>
                              <a:latin typeface="Cambria Math" panose="02040503050406030204" pitchFamily="18" charset="0"/>
                            </a:rPr>
                            <m:t>𝑟</m:t>
                          </m:r>
                        </m:sup>
                        <m:e>
                          <m:sSub>
                            <m:sSubPr>
                              <m:ctrlPr>
                                <a:rPr i="1">
                                  <a:latin typeface="Cambria Math" panose="02040503050406030204" pitchFamily="18" charset="0"/>
                                </a:rPr>
                              </m:ctrlPr>
                            </m:sSubPr>
                            <m:e>
                              <m:r>
                                <a:rPr>
                                  <a:latin typeface="Cambria Math" panose="02040503050406030204" pitchFamily="18" charset="0"/>
                                </a:rPr>
                                <m:t>𝑎</m:t>
                              </m:r>
                            </m:e>
                            <m:sub>
                              <m:r>
                                <a:rPr>
                                  <a:latin typeface="Cambria Math" panose="02040503050406030204" pitchFamily="18" charset="0"/>
                                </a:rPr>
                                <m:t>𝑑𝑝</m:t>
                              </m:r>
                            </m:sub>
                          </m:sSub>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𝑑𝑟</m:t>
                          </m:r>
                        </m:e>
                      </m:nary>
                      <m:r>
                        <a:rPr>
                          <a:latin typeface="Cambria Math" panose="02040503050406030204" pitchFamily="18" charset="0"/>
                        </a:rPr>
                        <m:t>−2</m:t>
                      </m:r>
                      <m:sSup>
                        <m:sSupPr>
                          <m:ctrlPr>
                            <a:rPr i="1">
                              <a:latin typeface="Cambria Math" panose="02040503050406030204" pitchFamily="18" charset="0"/>
                            </a:rPr>
                          </m:ctrlPr>
                        </m:sSupPr>
                        <m:e>
                          <m:sSub>
                            <m:sSubPr>
                              <m:ctrlPr>
                                <a:rPr i="1">
                                  <a:latin typeface="Cambria Math" panose="02040503050406030204" pitchFamily="18" charset="0"/>
                                </a:rPr>
                              </m:ctrlPr>
                            </m:sSubPr>
                            <m:e>
                              <m:r>
                                <a:rPr>
                                  <a:latin typeface="Cambria Math" panose="02040503050406030204" pitchFamily="18" charset="0"/>
                                </a:rPr>
                                <m:t>𝑎</m:t>
                              </m:r>
                            </m:e>
                            <m:sub>
                              <m:r>
                                <a:rPr>
                                  <a:latin typeface="Cambria Math" panose="02040503050406030204" pitchFamily="18" charset="0"/>
                                </a:rPr>
                                <m:t>𝑑𝑝</m:t>
                              </m:r>
                            </m:sub>
                          </m:sSub>
                        </m:e>
                        <m:sup>
                          <m:r>
                            <a:rPr>
                              <a:latin typeface="Cambria Math" panose="02040503050406030204" pitchFamily="18" charset="0"/>
                            </a:rPr>
                            <m:t>𝑟𝑎𝑑𝑜𝑚𝑒</m:t>
                          </m:r>
                        </m:sup>
                      </m:sSup>
                      <m:r>
                        <a:rPr>
                          <a:latin typeface="Cambria Math" panose="02040503050406030204" pitchFamily="18" charset="0"/>
                        </a:rPr>
                        <m:t>+</m:t>
                      </m:r>
                      <m:r>
                        <a:rPr>
                          <a:latin typeface="Cambria Math" panose="02040503050406030204" pitchFamily="18" charset="0"/>
                        </a:rPr>
                        <m:t>𝛥</m:t>
                      </m:r>
                      <m:sSub>
                        <m:sSubPr>
                          <m:ctrlPr>
                            <a:rPr i="1">
                              <a:latin typeface="Cambria Math" panose="02040503050406030204" pitchFamily="18" charset="0"/>
                            </a:rPr>
                          </m:ctrlPr>
                        </m:sSubPr>
                        <m:e>
                          <m:r>
                            <a:rPr>
                              <a:latin typeface="Cambria Math" panose="02040503050406030204" pitchFamily="18" charset="0"/>
                            </a:rPr>
                            <m:t>𝑍</m:t>
                          </m:r>
                        </m:e>
                        <m:sub>
                          <m:r>
                            <a:rPr>
                              <a:latin typeface="Cambria Math" panose="02040503050406030204" pitchFamily="18" charset="0"/>
                            </a:rPr>
                            <m:t>𝑑𝑟</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𝜎</m:t>
                          </m:r>
                        </m:e>
                        <m:sub>
                          <m:sSub>
                            <m:sSubPr>
                              <m:ctrlPr>
                                <a:rPr i="1">
                                  <a:latin typeface="Cambria Math" panose="02040503050406030204" pitchFamily="18" charset="0"/>
                                </a:rPr>
                              </m:ctrlPr>
                            </m:sSubPr>
                            <m:e>
                              <m:r>
                                <a:rPr>
                                  <a:latin typeface="Cambria Math" panose="02040503050406030204" pitchFamily="18" charset="0"/>
                                </a:rPr>
                                <m:t>𝑧</m:t>
                              </m:r>
                            </m:e>
                            <m:sub>
                              <m:r>
                                <a:rPr>
                                  <a:latin typeface="Cambria Math" panose="02040503050406030204" pitchFamily="18" charset="0"/>
                                </a:rPr>
                                <m:t>𝑑𝑟</m:t>
                              </m:r>
                            </m:sub>
                          </m:sSub>
                        </m:sub>
                      </m:sSub>
                    </m:oMath>
                  </m:oMathPara>
                </a14:m>
                <a:endParaRPr dirty="0"/>
              </a:p>
            </p:txBody>
          </p:sp>
        </mc:Choice>
        <mc:Fallback>
          <p:sp>
            <p:nvSpPr>
              <p:cNvPr id="430" name="ZoneTexte 429"/>
              <p:cNvSpPr txBox="1">
                <a:spLocks noRot="1" noChangeAspect="1" noMove="1" noResize="1" noEditPoints="1" noAdjustHandles="1" noChangeArrowheads="1" noChangeShapeType="1" noTextEdit="1"/>
              </p:cNvSpPr>
              <p:nvPr/>
            </p:nvSpPr>
            <p:spPr>
              <a:xfrm>
                <a:off x="307439" y="1895040"/>
                <a:ext cx="6654469" cy="713160"/>
              </a:xfrm>
              <a:prstGeom prst="rect">
                <a:avLst/>
              </a:prstGeom>
              <a:blipFill>
                <a:blip r:embed="rId3"/>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431" name="ZoneTexte 430"/>
              <p:cNvSpPr txBox="1"/>
              <p:nvPr/>
            </p:nvSpPr>
            <p:spPr>
              <a:xfrm>
                <a:off x="307440" y="2651400"/>
                <a:ext cx="5365996" cy="713160"/>
              </a:xfrm>
              <a:prstGeom prst="rect">
                <a:avLst/>
              </a:prstGeom>
            </p:spPr>
            <p:txBody>
              <a:bodyPr/>
              <a:lstStyle/>
              <a:p>
                <a14:m>
                  <m:oMathPara xmlns:m="http://schemas.openxmlformats.org/officeDocument/2006/math">
                    <m:oMathParaPr>
                      <m:jc m:val="centerGroup"/>
                    </m:oMathParaPr>
                    <m:oMath xmlns:m="http://schemas.openxmlformats.org/officeDocument/2006/math">
                      <m:sSup>
                        <m:sSupPr>
                          <m:ctrlPr>
                            <a:rPr>
                              <a:latin typeface="Cambria Math" panose="02040503050406030204" pitchFamily="18" charset="0"/>
                            </a:rPr>
                          </m:ctrlPr>
                        </m:sSupPr>
                        <m:e>
                          <m:sSub>
                            <m:sSubPr>
                              <m:ctrlPr>
                                <a:rPr>
                                  <a:latin typeface="Cambria Math" panose="02040503050406030204" pitchFamily="18" charset="0"/>
                                </a:rPr>
                              </m:ctrlPr>
                            </m:sSubPr>
                            <m:e>
                              <m:r>
                                <a:rPr>
                                  <a:latin typeface="Cambria Math" panose="02040503050406030204" pitchFamily="18" charset="0"/>
                                </a:rPr>
                                <m:t>𝛹</m:t>
                              </m:r>
                            </m:e>
                            <m:sub>
                              <m:r>
                                <a:rPr>
                                  <a:latin typeface="Cambria Math" panose="02040503050406030204" pitchFamily="18" charset="0"/>
                                </a:rPr>
                                <m:t>𝑑𝑝</m:t>
                              </m:r>
                            </m:sub>
                          </m:sSub>
                        </m:e>
                        <m:sup>
                          <m:r>
                            <a:rPr>
                              <a:latin typeface="Cambria Math" panose="02040503050406030204" pitchFamily="18" charset="0"/>
                            </a:rPr>
                            <m:t>𝑜𝑏𝑠</m:t>
                          </m:r>
                        </m:sup>
                      </m:sSup>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=2</m:t>
                      </m:r>
                      <m:nary>
                        <m:naryPr>
                          <m:ctrlPr>
                            <a:rPr i="1">
                              <a:latin typeface="Cambria Math" panose="02040503050406030204" pitchFamily="18" charset="0"/>
                            </a:rPr>
                          </m:ctrlPr>
                        </m:naryPr>
                        <m:sub>
                          <m:r>
                            <a:rPr>
                              <a:latin typeface="Cambria Math" panose="02040503050406030204" pitchFamily="18" charset="0"/>
                            </a:rPr>
                            <m:t>0</m:t>
                          </m:r>
                        </m:sub>
                        <m:sup>
                          <m:r>
                            <a:rPr>
                              <a:latin typeface="Cambria Math" panose="02040503050406030204" pitchFamily="18" charset="0"/>
                            </a:rPr>
                            <m:t>𝑟</m:t>
                          </m:r>
                        </m:sup>
                        <m:e>
                          <m:sSub>
                            <m:sSubPr>
                              <m:ctrlPr>
                                <a:rPr i="1">
                                  <a:latin typeface="Cambria Math" panose="02040503050406030204" pitchFamily="18" charset="0"/>
                                </a:rPr>
                              </m:ctrlPr>
                            </m:sSubPr>
                            <m:e>
                              <m:r>
                                <a:rPr>
                                  <a:latin typeface="Cambria Math" panose="02040503050406030204" pitchFamily="18" charset="0"/>
                                </a:rPr>
                                <m:t>𝐾</m:t>
                              </m:r>
                            </m:e>
                            <m:sub>
                              <m:r>
                                <a:rPr>
                                  <a:latin typeface="Cambria Math" panose="02040503050406030204" pitchFamily="18" charset="0"/>
                                </a:rPr>
                                <m:t>𝑑𝑝</m:t>
                              </m:r>
                            </m:sub>
                          </m:sSub>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𝑑𝑟</m:t>
                          </m:r>
                        </m:e>
                      </m:nary>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𝛿</m:t>
                          </m:r>
                        </m:e>
                        <m:sub>
                          <m:r>
                            <a:rPr>
                              <a:latin typeface="Cambria Math" panose="02040503050406030204" pitchFamily="18" charset="0"/>
                            </a:rPr>
                            <m:t>𝑐𝑜</m:t>
                          </m:r>
                        </m:sub>
                      </m:sSub>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𝛷</m:t>
                          </m:r>
                        </m:e>
                        <m:sub>
                          <m:sSub>
                            <m:sSubPr>
                              <m:ctrlPr>
                                <a:rPr i="1">
                                  <a:latin typeface="Cambria Math" panose="02040503050406030204" pitchFamily="18" charset="0"/>
                                </a:rPr>
                              </m:ctrlPr>
                            </m:sSubPr>
                            <m:e>
                              <m:r>
                                <a:rPr>
                                  <a:latin typeface="Cambria Math" panose="02040503050406030204" pitchFamily="18" charset="0"/>
                                </a:rPr>
                                <m:t>𝑑𝑝</m:t>
                              </m:r>
                            </m:e>
                            <m:sub>
                              <m:r>
                                <a:rPr>
                                  <a:latin typeface="Cambria Math" panose="02040503050406030204" pitchFamily="18" charset="0"/>
                                </a:rPr>
                                <m:t>0</m:t>
                              </m:r>
                            </m:sub>
                          </m:sSub>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𝜎</m:t>
                          </m:r>
                        </m:e>
                        <m:sub>
                          <m:sSub>
                            <m:sSubPr>
                              <m:ctrlPr>
                                <a:rPr i="1">
                                  <a:latin typeface="Cambria Math" panose="02040503050406030204" pitchFamily="18" charset="0"/>
                                </a:rPr>
                              </m:ctrlPr>
                            </m:sSubPr>
                            <m:e>
                              <m:r>
                                <a:rPr>
                                  <a:latin typeface="Cambria Math" panose="02040503050406030204" pitchFamily="18" charset="0"/>
                                </a:rPr>
                                <m:t>𝛷</m:t>
                              </m:r>
                            </m:e>
                            <m:sub>
                              <m:r>
                                <a:rPr>
                                  <a:latin typeface="Cambria Math" panose="02040503050406030204" pitchFamily="18" charset="0"/>
                                </a:rPr>
                                <m:t>𝑑𝑝</m:t>
                              </m:r>
                            </m:sub>
                          </m:sSub>
                        </m:sub>
                      </m:sSub>
                    </m:oMath>
                  </m:oMathPara>
                </a14:m>
                <a:endParaRPr dirty="0"/>
              </a:p>
            </p:txBody>
          </p:sp>
        </mc:Choice>
        <mc:Fallback>
          <p:sp>
            <p:nvSpPr>
              <p:cNvPr id="431" name="ZoneTexte 430"/>
              <p:cNvSpPr txBox="1">
                <a:spLocks noRot="1" noChangeAspect="1" noMove="1" noResize="1" noEditPoints="1" noAdjustHandles="1" noChangeArrowheads="1" noChangeShapeType="1" noTextEdit="1"/>
              </p:cNvSpPr>
              <p:nvPr/>
            </p:nvSpPr>
            <p:spPr>
              <a:xfrm>
                <a:off x="307440" y="2651400"/>
                <a:ext cx="5365996" cy="713160"/>
              </a:xfrm>
              <a:prstGeom prst="rect">
                <a:avLst/>
              </a:prstGeom>
              <a:blipFill>
                <a:blip r:embed="rId4"/>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432" name="ZoneTexte 431"/>
              <p:cNvSpPr txBox="1"/>
              <p:nvPr/>
            </p:nvSpPr>
            <p:spPr>
              <a:xfrm>
                <a:off x="307439" y="3515760"/>
                <a:ext cx="2903351" cy="366480"/>
              </a:xfrm>
              <a:prstGeom prst="rect">
                <a:avLst/>
              </a:prstGeom>
            </p:spPr>
            <p:txBody>
              <a:bodyPr/>
              <a:lstStyle/>
              <a:p>
                <a14:m>
                  <m:oMathPara xmlns:m="http://schemas.openxmlformats.org/officeDocument/2006/math">
                    <m:oMathParaPr>
                      <m:jc m:val="centerGroup"/>
                    </m:oMathParaPr>
                    <m:oMath xmlns:m="http://schemas.openxmlformats.org/officeDocument/2006/math">
                      <m:sSup>
                        <m:sSupPr>
                          <m:ctrlPr>
                            <a:rPr>
                              <a:latin typeface="Cambria Math" panose="02040503050406030204" pitchFamily="18" charset="0"/>
                            </a:rPr>
                          </m:ctrlPr>
                        </m:sSupPr>
                        <m:e>
                          <m:sSub>
                            <m:sSubPr>
                              <m:ctrlPr>
                                <a:rPr>
                                  <a:latin typeface="Cambria Math" panose="02040503050406030204" pitchFamily="18" charset="0"/>
                                </a:rPr>
                              </m:ctrlPr>
                            </m:sSubPr>
                            <m:e>
                              <m:r>
                                <a:rPr>
                                  <a:latin typeface="Cambria Math" panose="02040503050406030204" pitchFamily="18" charset="0"/>
                                </a:rPr>
                                <m:t>𝜌</m:t>
                              </m:r>
                            </m:e>
                            <m:sub>
                              <m:r>
                                <a:rPr>
                                  <a:latin typeface="Cambria Math" panose="02040503050406030204" pitchFamily="18" charset="0"/>
                                </a:rPr>
                                <m:t>h𝑣</m:t>
                              </m:r>
                            </m:sub>
                          </m:sSub>
                        </m:e>
                        <m:sup>
                          <m:r>
                            <a:rPr>
                              <a:latin typeface="Cambria Math" panose="02040503050406030204" pitchFamily="18" charset="0"/>
                            </a:rPr>
                            <m:t>𝑜𝑏𝑠</m:t>
                          </m:r>
                        </m:sup>
                      </m:sSup>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𝜌</m:t>
                          </m:r>
                        </m:e>
                        <m:sub>
                          <m:r>
                            <a:rPr>
                              <a:latin typeface="Cambria Math" panose="02040503050406030204" pitchFamily="18" charset="0"/>
                            </a:rPr>
                            <m:t>h𝑣</m:t>
                          </m:r>
                        </m:sub>
                      </m:sSub>
                      <m:d>
                        <m:dPr>
                          <m:ctrlPr>
                            <a:rPr i="1">
                              <a:latin typeface="Cambria Math" panose="02040503050406030204" pitchFamily="18" charset="0"/>
                            </a:rPr>
                          </m:ctrlPr>
                        </m:dPr>
                        <m:e>
                          <m:r>
                            <a:rPr>
                              <a:latin typeface="Cambria Math" panose="02040503050406030204" pitchFamily="18" charset="0"/>
                            </a:rPr>
                            <m:t>𝑟</m:t>
                          </m:r>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𝜎</m:t>
                          </m:r>
                        </m:e>
                        <m:sub>
                          <m:sSub>
                            <m:sSubPr>
                              <m:ctrlPr>
                                <a:rPr i="1">
                                  <a:latin typeface="Cambria Math" panose="02040503050406030204" pitchFamily="18" charset="0"/>
                                </a:rPr>
                              </m:ctrlPr>
                            </m:sSubPr>
                            <m:e>
                              <m:r>
                                <a:rPr>
                                  <a:latin typeface="Cambria Math" panose="02040503050406030204" pitchFamily="18" charset="0"/>
                                </a:rPr>
                                <m:t>𝜌</m:t>
                              </m:r>
                            </m:e>
                            <m:sub>
                              <m:r>
                                <a:rPr>
                                  <a:latin typeface="Cambria Math" panose="02040503050406030204" pitchFamily="18" charset="0"/>
                                </a:rPr>
                                <m:t>h𝑣</m:t>
                              </m:r>
                            </m:sub>
                          </m:sSub>
                        </m:sub>
                      </m:sSub>
                    </m:oMath>
                  </m:oMathPara>
                </a14:m>
                <a:endParaRPr dirty="0"/>
              </a:p>
            </p:txBody>
          </p:sp>
        </mc:Choice>
        <mc:Fallback>
          <p:sp>
            <p:nvSpPr>
              <p:cNvPr id="432" name="ZoneTexte 431"/>
              <p:cNvSpPr txBox="1">
                <a:spLocks noRot="1" noChangeAspect="1" noMove="1" noResize="1" noEditPoints="1" noAdjustHandles="1" noChangeArrowheads="1" noChangeShapeType="1" noTextEdit="1"/>
              </p:cNvSpPr>
              <p:nvPr/>
            </p:nvSpPr>
            <p:spPr>
              <a:xfrm>
                <a:off x="307439" y="3515760"/>
                <a:ext cx="2903351" cy="366480"/>
              </a:xfrm>
              <a:prstGeom prst="rect">
                <a:avLst/>
              </a:prstGeom>
              <a:blipFill>
                <a:blip r:embed="rId5"/>
                <a:stretch>
                  <a:fillRect b="-15000"/>
                </a:stretch>
              </a:blipFill>
            </p:spPr>
            <p:txBody>
              <a:bodyPr/>
              <a:lstStyle/>
              <a:p>
                <a:r>
                  <a:rPr lang="fr-FR">
                    <a:noFill/>
                  </a:rPr>
                  <a:t> </a:t>
                </a:r>
              </a:p>
            </p:txBody>
          </p:sp>
        </mc:Fallback>
      </mc:AlternateContent>
      <p:sp>
        <p:nvSpPr>
          <p:cNvPr id="433" name="Ellipse 432"/>
          <p:cNvSpPr/>
          <p:nvPr/>
        </p:nvSpPr>
        <p:spPr>
          <a:xfrm>
            <a:off x="1654578" y="1224720"/>
            <a:ext cx="667080" cy="627120"/>
          </a:xfrm>
          <a:prstGeom prst="ellipse">
            <a:avLst/>
          </a:prstGeom>
          <a:noFill/>
          <a:ln w="36000">
            <a:solidFill>
              <a:srgbClr val="C9211E"/>
            </a:solidFill>
            <a:round/>
          </a:ln>
        </p:spPr>
        <p:style>
          <a:lnRef idx="0">
            <a:scrgbClr r="0" g="0" b="0"/>
          </a:lnRef>
          <a:fillRef idx="0">
            <a:scrgbClr r="0" g="0" b="0"/>
          </a:fillRef>
          <a:effectRef idx="0">
            <a:scrgbClr r="0" g="0" b="0"/>
          </a:effectRef>
          <a:fontRef idx="minor"/>
        </p:style>
        <p:txBody>
          <a:bodyPr wrap="none" lIns="108000" tIns="63000" rIns="108000" bIns="63000" anchor="ctr">
            <a:noAutofit/>
          </a:bodyPr>
          <a:lstStyle/>
          <a:p>
            <a:endParaRPr lang="en-GB" sz="1800" b="0" strike="noStrike" spc="-1">
              <a:solidFill>
                <a:srgbClr val="000000"/>
              </a:solidFill>
              <a:latin typeface="Times New Roman"/>
            </a:endParaRPr>
          </a:p>
        </p:txBody>
      </p:sp>
      <p:sp>
        <p:nvSpPr>
          <p:cNvPr id="434" name="Ellipse 433"/>
          <p:cNvSpPr/>
          <p:nvPr/>
        </p:nvSpPr>
        <p:spPr>
          <a:xfrm>
            <a:off x="1649752" y="1944720"/>
            <a:ext cx="667080" cy="627120"/>
          </a:xfrm>
          <a:prstGeom prst="ellipse">
            <a:avLst/>
          </a:prstGeom>
          <a:noFill/>
          <a:ln w="36000">
            <a:solidFill>
              <a:srgbClr val="C9211E"/>
            </a:solidFill>
            <a:round/>
          </a:ln>
        </p:spPr>
        <p:style>
          <a:lnRef idx="0">
            <a:scrgbClr r="0" g="0" b="0"/>
          </a:lnRef>
          <a:fillRef idx="0">
            <a:scrgbClr r="0" g="0" b="0"/>
          </a:fillRef>
          <a:effectRef idx="0">
            <a:scrgbClr r="0" g="0" b="0"/>
          </a:effectRef>
          <a:fontRef idx="minor"/>
        </p:style>
        <p:txBody>
          <a:bodyPr wrap="none" lIns="108000" tIns="63000" rIns="108000" bIns="63000" anchor="ctr">
            <a:noAutofit/>
          </a:bodyPr>
          <a:lstStyle/>
          <a:p>
            <a:endParaRPr lang="en-GB" sz="1800" b="0" strike="noStrike" spc="-1">
              <a:solidFill>
                <a:srgbClr val="000000"/>
              </a:solidFill>
              <a:latin typeface="Times New Roman"/>
            </a:endParaRPr>
          </a:p>
        </p:txBody>
      </p:sp>
      <p:sp>
        <p:nvSpPr>
          <p:cNvPr id="435" name="Ellipse 434"/>
          <p:cNvSpPr/>
          <p:nvPr/>
        </p:nvSpPr>
        <p:spPr>
          <a:xfrm>
            <a:off x="2179263" y="2700720"/>
            <a:ext cx="724320" cy="627120"/>
          </a:xfrm>
          <a:prstGeom prst="ellipse">
            <a:avLst/>
          </a:prstGeom>
          <a:noFill/>
          <a:ln w="36000">
            <a:solidFill>
              <a:srgbClr val="C9211E"/>
            </a:solidFill>
            <a:round/>
          </a:ln>
        </p:spPr>
        <p:style>
          <a:lnRef idx="0">
            <a:scrgbClr r="0" g="0" b="0"/>
          </a:lnRef>
          <a:fillRef idx="0">
            <a:scrgbClr r="0" g="0" b="0"/>
          </a:fillRef>
          <a:effectRef idx="0">
            <a:scrgbClr r="0" g="0" b="0"/>
          </a:effectRef>
          <a:fontRef idx="minor"/>
        </p:style>
        <p:txBody>
          <a:bodyPr wrap="none" lIns="108000" tIns="63000" rIns="108000" bIns="63000" anchor="ctr">
            <a:noAutofit/>
          </a:bodyPr>
          <a:lstStyle/>
          <a:p>
            <a:endParaRPr lang="en-GB" sz="1800" b="0" strike="noStrike" spc="-1">
              <a:solidFill>
                <a:srgbClr val="000000"/>
              </a:solidFill>
              <a:latin typeface="Times New Roman"/>
            </a:endParaRPr>
          </a:p>
        </p:txBody>
      </p:sp>
      <p:sp>
        <p:nvSpPr>
          <p:cNvPr id="436" name="Ellipse 435"/>
          <p:cNvSpPr/>
          <p:nvPr/>
        </p:nvSpPr>
        <p:spPr>
          <a:xfrm>
            <a:off x="1654104" y="3421080"/>
            <a:ext cx="724320" cy="627120"/>
          </a:xfrm>
          <a:prstGeom prst="ellipse">
            <a:avLst/>
          </a:prstGeom>
          <a:noFill/>
          <a:ln w="36000">
            <a:solidFill>
              <a:srgbClr val="C9211E"/>
            </a:solidFill>
            <a:round/>
          </a:ln>
        </p:spPr>
        <p:style>
          <a:lnRef idx="0">
            <a:scrgbClr r="0" g="0" b="0"/>
          </a:lnRef>
          <a:fillRef idx="0">
            <a:scrgbClr r="0" g="0" b="0"/>
          </a:fillRef>
          <a:effectRef idx="0">
            <a:scrgbClr r="0" g="0" b="0"/>
          </a:effectRef>
          <a:fontRef idx="minor"/>
        </p:style>
        <p:txBody>
          <a:bodyPr wrap="none" lIns="108000" tIns="63000" rIns="108000" bIns="63000" anchor="ctr">
            <a:noAutofit/>
          </a:bodyPr>
          <a:lstStyle/>
          <a:p>
            <a:endParaRPr lang="en-GB" sz="1800" b="0" strike="noStrike" spc="-1">
              <a:solidFill>
                <a:srgbClr val="000000"/>
              </a:solidFill>
              <a:latin typeface="Times New Roman"/>
            </a:endParaRPr>
          </a:p>
        </p:txBody>
      </p:sp>
      <p:sp>
        <p:nvSpPr>
          <p:cNvPr id="3" name="PlaceHolder 2"/>
          <p:cNvSpPr>
            <a:spLocks noGrp="1"/>
          </p:cNvSpPr>
          <p:nvPr>
            <p:ph type="ftr" idx="3"/>
          </p:nvPr>
        </p:nvSpPr>
        <p:spPr/>
        <p:txBody>
          <a:bodyPr/>
          <a:lstStyle/>
          <a:p>
            <a:r>
              <a:t>Pyrad course: Introduction to weather radar</a:t>
            </a:r>
          </a:p>
        </p:txBody>
      </p:sp>
      <p:sp>
        <p:nvSpPr>
          <p:cNvPr id="4" name="PlaceHolder 3"/>
          <p:cNvSpPr>
            <a:spLocks noGrp="1"/>
          </p:cNvSpPr>
          <p:nvPr>
            <p:ph type="sldNum" idx="4"/>
          </p:nvPr>
        </p:nvSpPr>
        <p:spPr/>
        <p:txBody>
          <a:bodyPr/>
          <a:lstStyle/>
          <a:p>
            <a:fld id="{D29445F7-D138-412F-9958-C28318CBAF9A}" type="slidenum">
              <a:t>27</a:t>
            </a:fld>
            <a:endParaRPr/>
          </a:p>
        </p:txBody>
      </p:sp>
      <p:sp>
        <p:nvSpPr>
          <p:cNvPr id="5" name="PlaceHolder 4"/>
          <p:cNvSpPr>
            <a:spLocks noGrp="1"/>
          </p:cNvSpPr>
          <p:nvPr>
            <p:ph type="dt" idx="5"/>
          </p:nvPr>
        </p:nvSpPr>
        <p:spPr/>
        <p:txBody>
          <a:bodyPr/>
          <a:lstStyle/>
          <a:p>
            <a:fld id="{6260D099-C089-4D65-879E-70FCBA06181F}" type="datetime1">
              <a:rPr lang="ca-ES"/>
              <a:t>16/8/2023</a:t>
            </a:fld>
            <a:endParaRPr lang="ca-E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reflectivity</a:t>
            </a:r>
            <a:endParaRPr lang="fr-FR" sz="2400" b="1" strike="noStrike" spc="-1">
              <a:solidFill>
                <a:srgbClr val="000000"/>
              </a:solidFill>
              <a:latin typeface="Arial"/>
            </a:endParaRPr>
          </a:p>
        </p:txBody>
      </p:sp>
      <p:pic>
        <p:nvPicPr>
          <p:cNvPr id="438" name="Picture 38"/>
          <p:cNvPicPr/>
          <p:nvPr/>
        </p:nvPicPr>
        <p:blipFill>
          <a:blip r:embed="rId2"/>
          <a:stretch/>
        </p:blipFill>
        <p:spPr>
          <a:xfrm>
            <a:off x="2591280" y="1267200"/>
            <a:ext cx="3959640" cy="1583640"/>
          </a:xfrm>
          <a:prstGeom prst="rect">
            <a:avLst/>
          </a:prstGeom>
          <a:ln w="0">
            <a:noFill/>
          </a:ln>
        </p:spPr>
      </p:pic>
      <p:pic>
        <p:nvPicPr>
          <p:cNvPr id="439" name="Picture 39"/>
          <p:cNvPicPr/>
          <p:nvPr/>
        </p:nvPicPr>
        <p:blipFill>
          <a:blip r:embed="rId3"/>
          <a:stretch/>
        </p:blipFill>
        <p:spPr>
          <a:xfrm>
            <a:off x="2591280" y="2895840"/>
            <a:ext cx="3959640" cy="3959640"/>
          </a:xfrm>
          <a:prstGeom prst="rect">
            <a:avLst/>
          </a:prstGeom>
          <a:ln w="0">
            <a:noFill/>
          </a:ln>
        </p:spPr>
      </p:pic>
      <p:sp>
        <p:nvSpPr>
          <p:cNvPr id="3" name="PlaceHolder 2"/>
          <p:cNvSpPr>
            <a:spLocks noGrp="1"/>
          </p:cNvSpPr>
          <p:nvPr>
            <p:ph type="ftr" idx="3"/>
          </p:nvPr>
        </p:nvSpPr>
        <p:spPr/>
        <p:txBody>
          <a:bodyPr/>
          <a:lstStyle/>
          <a:p>
            <a:r>
              <a:t>Pyrad course: Introduction to weather radar</a:t>
            </a:r>
          </a:p>
        </p:txBody>
      </p:sp>
      <p:sp>
        <p:nvSpPr>
          <p:cNvPr id="4" name="PlaceHolder 3"/>
          <p:cNvSpPr>
            <a:spLocks noGrp="1"/>
          </p:cNvSpPr>
          <p:nvPr>
            <p:ph type="sldNum" idx="4"/>
          </p:nvPr>
        </p:nvSpPr>
        <p:spPr/>
        <p:txBody>
          <a:bodyPr/>
          <a:lstStyle/>
          <a:p>
            <a:fld id="{429586C8-955C-4E97-9714-C1196576407C}" type="slidenum">
              <a:t>28</a:t>
            </a:fld>
            <a:endParaRPr/>
          </a:p>
        </p:txBody>
      </p:sp>
      <p:sp>
        <p:nvSpPr>
          <p:cNvPr id="5" name="PlaceHolder 4"/>
          <p:cNvSpPr>
            <a:spLocks noGrp="1"/>
          </p:cNvSpPr>
          <p:nvPr>
            <p:ph type="dt" idx="5"/>
          </p:nvPr>
        </p:nvSpPr>
        <p:spPr/>
        <p:txBody>
          <a:bodyPr/>
          <a:lstStyle/>
          <a:p>
            <a:fld id="{CDC7C91E-1B6F-4D50-AE0B-EF73C4E99A1B}" type="datetime1">
              <a:rPr lang="ca-ES"/>
              <a:t>16/8/2023</a:t>
            </a:fld>
            <a:endParaRPr lang="ca-E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Differential reflectivity</a:t>
            </a:r>
            <a:endParaRPr lang="fr-FR" sz="2400" b="1" strike="noStrike" spc="-1">
              <a:solidFill>
                <a:srgbClr val="000000"/>
              </a:solidFill>
              <a:latin typeface="Arial"/>
            </a:endParaRPr>
          </a:p>
        </p:txBody>
      </p:sp>
      <p:pic>
        <p:nvPicPr>
          <p:cNvPr id="441" name="Picture 36"/>
          <p:cNvPicPr/>
          <p:nvPr/>
        </p:nvPicPr>
        <p:blipFill>
          <a:blip r:embed="rId2"/>
          <a:stretch/>
        </p:blipFill>
        <p:spPr>
          <a:xfrm>
            <a:off x="4892400" y="1266840"/>
            <a:ext cx="3959640" cy="1583640"/>
          </a:xfrm>
          <a:prstGeom prst="rect">
            <a:avLst/>
          </a:prstGeom>
          <a:ln w="0">
            <a:noFill/>
          </a:ln>
        </p:spPr>
      </p:pic>
      <p:pic>
        <p:nvPicPr>
          <p:cNvPr id="442" name="Picture 37"/>
          <p:cNvPicPr/>
          <p:nvPr/>
        </p:nvPicPr>
        <p:blipFill>
          <a:blip r:embed="rId3"/>
          <a:stretch/>
        </p:blipFill>
        <p:spPr>
          <a:xfrm>
            <a:off x="4894920" y="2898360"/>
            <a:ext cx="3959640" cy="3959640"/>
          </a:xfrm>
          <a:prstGeom prst="rect">
            <a:avLst/>
          </a:prstGeom>
          <a:ln w="0">
            <a:noFill/>
          </a:ln>
        </p:spPr>
      </p:pic>
      <p:sp>
        <p:nvSpPr>
          <p:cNvPr id="443" name="ZoneTexte 442"/>
          <p:cNvSpPr txBox="1"/>
          <p:nvPr/>
        </p:nvSpPr>
        <p:spPr>
          <a:xfrm>
            <a:off x="498960" y="2768400"/>
            <a:ext cx="2873520" cy="596520"/>
          </a:xfrm>
          <a:prstGeom prst="rect">
            <a:avLst/>
          </a:prstGeom>
          <a:noFill/>
          <a:ln w="0">
            <a:noFill/>
          </a:ln>
        </p:spPr>
        <p:txBody>
          <a:bodyPr lIns="90000" tIns="45000" rIns="90000" bIns="45000" anchor="t">
            <a:noAutofit/>
          </a:bodyPr>
          <a:lstStyle/>
          <a:p>
            <a:r>
              <a:rPr lang="en-GB" sz="1800" b="0" strike="noStrike" spc="-1">
                <a:solidFill>
                  <a:srgbClr val="000000"/>
                </a:solidFill>
                <a:latin typeface="Times New Roman"/>
              </a:rPr>
              <a:t>Linked to hydrometeor shape</a:t>
            </a:r>
            <a:endParaRPr lang="fr-FR" sz="1800" b="0" strike="noStrike" spc="-1">
              <a:solidFill>
                <a:srgbClr val="000000"/>
              </a:solidFill>
              <a:latin typeface="Times New Roman"/>
            </a:endParaRPr>
          </a:p>
          <a:p>
            <a:r>
              <a:rPr lang="en-GB" sz="1800" b="0" strike="noStrike" spc="-1">
                <a:solidFill>
                  <a:srgbClr val="000000"/>
                </a:solidFill>
                <a:latin typeface="Times New Roman"/>
              </a:rPr>
              <a:t>Raindrop size</a:t>
            </a:r>
            <a:endParaRPr lang="fr-FR" sz="1800" b="0" strike="noStrike" spc="-1">
              <a:solidFill>
                <a:srgbClr val="000000"/>
              </a:solidFill>
              <a:latin typeface="Times New Roman"/>
            </a:endParaRPr>
          </a:p>
        </p:txBody>
      </p:sp>
      <p:grpSp>
        <p:nvGrpSpPr>
          <p:cNvPr id="444" name="Group 4"/>
          <p:cNvGrpSpPr/>
          <p:nvPr/>
        </p:nvGrpSpPr>
        <p:grpSpPr>
          <a:xfrm>
            <a:off x="491400" y="3797640"/>
            <a:ext cx="3961080" cy="2733480"/>
            <a:chOff x="491400" y="3797640"/>
            <a:chExt cx="3961080" cy="2733480"/>
          </a:xfrm>
        </p:grpSpPr>
        <p:pic>
          <p:nvPicPr>
            <p:cNvPr id="445" name="Picture 40" descr="D:\bollene\goutte.jpg"/>
            <p:cNvPicPr/>
            <p:nvPr/>
          </p:nvPicPr>
          <p:blipFill>
            <a:blip r:embed="rId4"/>
            <a:stretch/>
          </p:blipFill>
          <p:spPr>
            <a:xfrm>
              <a:off x="491400" y="3797640"/>
              <a:ext cx="3961080" cy="2733480"/>
            </a:xfrm>
            <a:prstGeom prst="rect">
              <a:avLst/>
            </a:prstGeom>
            <a:ln w="25560">
              <a:solidFill>
                <a:srgbClr val="000000"/>
              </a:solidFill>
              <a:miter/>
            </a:ln>
          </p:spPr>
        </p:pic>
        <p:sp>
          <p:nvSpPr>
            <p:cNvPr id="446" name="Text Box 20"/>
            <p:cNvSpPr/>
            <p:nvPr/>
          </p:nvSpPr>
          <p:spPr>
            <a:xfrm>
              <a:off x="824760" y="4654800"/>
              <a:ext cx="479520" cy="337320"/>
            </a:xfrm>
            <a:prstGeom prst="rect">
              <a:avLst/>
            </a:prstGeom>
            <a:noFill/>
            <a:ln w="0">
              <a:noFill/>
            </a:ln>
          </p:spPr>
          <p:style>
            <a:lnRef idx="0">
              <a:scrgbClr r="0" g="0" b="0"/>
            </a:lnRef>
            <a:fillRef idx="0">
              <a:scrgbClr r="0" g="0" b="0"/>
            </a:fillRef>
            <a:effectRef idx="0">
              <a:scrgbClr r="0" g="0" b="0"/>
            </a:effectRef>
            <a:fontRef idx="minor"/>
          </p:style>
          <p:txBody>
            <a:bodyPr wrap="none" lIns="90000" tIns="46800" rIns="90000" bIns="46800" anchor="t">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0" strike="noStrike" spc="-1">
                  <a:solidFill>
                    <a:srgbClr val="000000"/>
                  </a:solidFill>
                  <a:latin typeface="Times New Roman"/>
                  <a:ea typeface="Times New Roman"/>
                </a:rPr>
                <a:t>Ø 4</a:t>
              </a:r>
              <a:endParaRPr lang="en-GB" sz="1600" b="0" strike="noStrike" spc="-1">
                <a:solidFill>
                  <a:srgbClr val="000000"/>
                </a:solidFill>
                <a:latin typeface="Times New Roman"/>
              </a:endParaRPr>
            </a:p>
          </p:txBody>
        </p:sp>
        <p:sp>
          <p:nvSpPr>
            <p:cNvPr id="447" name="Text Box 21"/>
            <p:cNvSpPr/>
            <p:nvPr/>
          </p:nvSpPr>
          <p:spPr>
            <a:xfrm>
              <a:off x="2265120" y="4654800"/>
              <a:ext cx="734040" cy="337320"/>
            </a:xfrm>
            <a:prstGeom prst="rect">
              <a:avLst/>
            </a:prstGeom>
            <a:noFill/>
            <a:ln w="0">
              <a:noFill/>
            </a:ln>
          </p:spPr>
          <p:style>
            <a:lnRef idx="0">
              <a:scrgbClr r="0" g="0" b="0"/>
            </a:lnRef>
            <a:fillRef idx="0">
              <a:scrgbClr r="0" g="0" b="0"/>
            </a:fillRef>
            <a:effectRef idx="0">
              <a:scrgbClr r="0" g="0" b="0"/>
            </a:effectRef>
            <a:fontRef idx="minor"/>
          </p:style>
          <p:txBody>
            <a:bodyPr wrap="none" lIns="90000" tIns="46800" rIns="90000" bIns="46800" anchor="t">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0" strike="noStrike" spc="-1">
                  <a:solidFill>
                    <a:srgbClr val="000000"/>
                  </a:solidFill>
                  <a:latin typeface="Times New Roman"/>
                  <a:ea typeface="Times New Roman"/>
                </a:rPr>
                <a:t>Ø 3.68</a:t>
              </a:r>
              <a:endParaRPr lang="en-GB" sz="1600" b="0" strike="noStrike" spc="-1">
                <a:solidFill>
                  <a:srgbClr val="000000"/>
                </a:solidFill>
                <a:latin typeface="Times New Roman"/>
              </a:endParaRPr>
            </a:p>
          </p:txBody>
        </p:sp>
        <p:sp>
          <p:nvSpPr>
            <p:cNvPr id="448" name="Text Box 22"/>
            <p:cNvSpPr/>
            <p:nvPr/>
          </p:nvSpPr>
          <p:spPr>
            <a:xfrm>
              <a:off x="3685680" y="4654800"/>
              <a:ext cx="631800" cy="337320"/>
            </a:xfrm>
            <a:prstGeom prst="rect">
              <a:avLst/>
            </a:prstGeom>
            <a:noFill/>
            <a:ln w="0">
              <a:noFill/>
            </a:ln>
          </p:spPr>
          <p:style>
            <a:lnRef idx="0">
              <a:scrgbClr r="0" g="0" b="0"/>
            </a:lnRef>
            <a:fillRef idx="0">
              <a:scrgbClr r="0" g="0" b="0"/>
            </a:fillRef>
            <a:effectRef idx="0">
              <a:scrgbClr r="0" g="0" b="0"/>
            </a:effectRef>
            <a:fontRef idx="minor"/>
          </p:style>
          <p:txBody>
            <a:bodyPr wrap="none" lIns="90000" tIns="46800" rIns="90000" bIns="46800" anchor="t">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0" strike="noStrike" spc="-1">
                  <a:solidFill>
                    <a:srgbClr val="000000"/>
                  </a:solidFill>
                  <a:latin typeface="Times New Roman"/>
                  <a:ea typeface="Times New Roman"/>
                </a:rPr>
                <a:t>Ø 2.9</a:t>
              </a:r>
              <a:endParaRPr lang="en-GB" sz="1600" b="0" strike="noStrike" spc="-1">
                <a:solidFill>
                  <a:srgbClr val="000000"/>
                </a:solidFill>
                <a:latin typeface="Times New Roman"/>
              </a:endParaRPr>
            </a:p>
          </p:txBody>
        </p:sp>
        <p:sp>
          <p:nvSpPr>
            <p:cNvPr id="449" name="Text Box 23"/>
            <p:cNvSpPr/>
            <p:nvPr/>
          </p:nvSpPr>
          <p:spPr>
            <a:xfrm>
              <a:off x="2052720" y="5083920"/>
              <a:ext cx="1054080" cy="368280"/>
            </a:xfrm>
            <a:prstGeom prst="rect">
              <a:avLst/>
            </a:prstGeom>
            <a:noFill/>
            <a:ln w="0">
              <a:noFill/>
            </a:ln>
          </p:spPr>
          <p:style>
            <a:lnRef idx="0">
              <a:scrgbClr r="0" g="0" b="0"/>
            </a:lnRef>
            <a:fillRef idx="0">
              <a:scrgbClr r="0" g="0" b="0"/>
            </a:fillRef>
            <a:effectRef idx="0">
              <a:scrgbClr r="0" g="0" b="0"/>
            </a:effectRef>
            <a:fontRef idx="minor"/>
          </p:style>
          <p:txBody>
            <a:bodyPr wrap="none" lIns="90000" tIns="46800" rIns="90000" bIns="46800" anchor="t">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0" strike="noStrike" spc="-1">
                  <a:solidFill>
                    <a:srgbClr val="FF3300"/>
                  </a:solidFill>
                  <a:latin typeface="Times New Roman"/>
                </a:rPr>
                <a:t>D in mm.</a:t>
              </a:r>
              <a:endParaRPr lang="en-GB" sz="1800" b="0" strike="noStrike" spc="-1">
                <a:solidFill>
                  <a:srgbClr val="000000"/>
                </a:solidFill>
                <a:latin typeface="Times New Roman"/>
              </a:endParaRPr>
            </a:p>
          </p:txBody>
        </p:sp>
        <p:sp>
          <p:nvSpPr>
            <p:cNvPr id="450" name="Text Box 24"/>
            <p:cNvSpPr/>
            <p:nvPr/>
          </p:nvSpPr>
          <p:spPr>
            <a:xfrm>
              <a:off x="680040" y="6113160"/>
              <a:ext cx="734040" cy="337320"/>
            </a:xfrm>
            <a:prstGeom prst="rect">
              <a:avLst/>
            </a:prstGeom>
            <a:noFill/>
            <a:ln w="0">
              <a:noFill/>
            </a:ln>
          </p:spPr>
          <p:style>
            <a:lnRef idx="0">
              <a:scrgbClr r="0" g="0" b="0"/>
            </a:lnRef>
            <a:fillRef idx="0">
              <a:scrgbClr r="0" g="0" b="0"/>
            </a:fillRef>
            <a:effectRef idx="0">
              <a:scrgbClr r="0" g="0" b="0"/>
            </a:effectRef>
            <a:fontRef idx="minor"/>
          </p:style>
          <p:txBody>
            <a:bodyPr wrap="none" lIns="90000" tIns="46800" rIns="90000" bIns="46800" anchor="t">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0" strike="noStrike" spc="-1">
                  <a:solidFill>
                    <a:srgbClr val="000000"/>
                  </a:solidFill>
                  <a:latin typeface="Times New Roman"/>
                  <a:ea typeface="Times New Roman"/>
                </a:rPr>
                <a:t>Ø 2.65</a:t>
              </a:r>
              <a:endParaRPr lang="en-GB" sz="1600" b="0" strike="noStrike" spc="-1">
                <a:solidFill>
                  <a:srgbClr val="000000"/>
                </a:solidFill>
                <a:latin typeface="Times New Roman"/>
              </a:endParaRPr>
            </a:p>
          </p:txBody>
        </p:sp>
        <p:sp>
          <p:nvSpPr>
            <p:cNvPr id="451" name="Text Box 25"/>
            <p:cNvSpPr/>
            <p:nvPr/>
          </p:nvSpPr>
          <p:spPr>
            <a:xfrm>
              <a:off x="2343960" y="6113160"/>
              <a:ext cx="734040" cy="337320"/>
            </a:xfrm>
            <a:prstGeom prst="rect">
              <a:avLst/>
            </a:prstGeom>
            <a:noFill/>
            <a:ln w="0">
              <a:noFill/>
            </a:ln>
          </p:spPr>
          <p:style>
            <a:lnRef idx="0">
              <a:scrgbClr r="0" g="0" b="0"/>
            </a:lnRef>
            <a:fillRef idx="0">
              <a:scrgbClr r="0" g="0" b="0"/>
            </a:fillRef>
            <a:effectRef idx="0">
              <a:scrgbClr r="0" g="0" b="0"/>
            </a:effectRef>
            <a:fontRef idx="minor"/>
          </p:style>
          <p:txBody>
            <a:bodyPr wrap="none" lIns="90000" tIns="46800" rIns="90000" bIns="46800" anchor="t">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0" strike="noStrike" spc="-1">
                  <a:solidFill>
                    <a:srgbClr val="000000"/>
                  </a:solidFill>
                  <a:latin typeface="Times New Roman"/>
                  <a:ea typeface="Times New Roman"/>
                </a:rPr>
                <a:t>Ø 1.75</a:t>
              </a:r>
              <a:endParaRPr lang="en-GB" sz="1600" b="0" strike="noStrike" spc="-1">
                <a:solidFill>
                  <a:srgbClr val="000000"/>
                </a:solidFill>
                <a:latin typeface="Times New Roman"/>
              </a:endParaRPr>
            </a:p>
          </p:txBody>
        </p:sp>
        <p:sp>
          <p:nvSpPr>
            <p:cNvPr id="452" name="Text Box 26"/>
            <p:cNvSpPr/>
            <p:nvPr/>
          </p:nvSpPr>
          <p:spPr>
            <a:xfrm>
              <a:off x="3691080" y="6113160"/>
              <a:ext cx="734040" cy="337320"/>
            </a:xfrm>
            <a:prstGeom prst="rect">
              <a:avLst/>
            </a:prstGeom>
            <a:noFill/>
            <a:ln w="0">
              <a:noFill/>
            </a:ln>
          </p:spPr>
          <p:style>
            <a:lnRef idx="0">
              <a:scrgbClr r="0" g="0" b="0"/>
            </a:lnRef>
            <a:fillRef idx="0">
              <a:scrgbClr r="0" g="0" b="0"/>
            </a:fillRef>
            <a:effectRef idx="0">
              <a:scrgbClr r="0" g="0" b="0"/>
            </a:effectRef>
            <a:fontRef idx="minor"/>
          </p:style>
          <p:txBody>
            <a:bodyPr wrap="none" lIns="90000" tIns="46800" rIns="90000" bIns="46800" anchor="t">
              <a:sp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0" strike="noStrike" spc="-1">
                  <a:solidFill>
                    <a:srgbClr val="000000"/>
                  </a:solidFill>
                  <a:latin typeface="Times New Roman"/>
                  <a:ea typeface="Times New Roman"/>
                </a:rPr>
                <a:t>Ø 1.35</a:t>
              </a:r>
              <a:endParaRPr lang="en-GB" sz="1600" b="0" strike="noStrike" spc="-1">
                <a:solidFill>
                  <a:srgbClr val="000000"/>
                </a:solidFill>
                <a:latin typeface="Times New Roman"/>
              </a:endParaRPr>
            </a:p>
          </p:txBody>
        </p:sp>
      </p:grpSp>
      <p:sp>
        <p:nvSpPr>
          <p:cNvPr id="453" name="Connecteur droit 452"/>
          <p:cNvSpPr/>
          <p:nvPr/>
        </p:nvSpPr>
        <p:spPr>
          <a:xfrm>
            <a:off x="606240" y="4437720"/>
            <a:ext cx="813600" cy="0"/>
          </a:xfrm>
          <a:prstGeom prst="line">
            <a:avLst/>
          </a:prstGeom>
          <a:ln w="36000">
            <a:solidFill>
              <a:srgbClr val="FFD74C"/>
            </a:solidFill>
            <a:round/>
          </a:ln>
        </p:spPr>
        <p:style>
          <a:lnRef idx="0">
            <a:scrgbClr r="0" g="0" b="0"/>
          </a:lnRef>
          <a:fillRef idx="0">
            <a:scrgbClr r="0" g="0" b="0"/>
          </a:fillRef>
          <a:effectRef idx="0">
            <a:scrgbClr r="0" g="0" b="0"/>
          </a:effectRef>
          <a:fontRef idx="minor"/>
        </p:style>
        <p:txBody>
          <a:bodyPr lIns="108000" tIns="-63000" rIns="108000" bIns="-63000" anchor="ctr">
            <a:noAutofit/>
          </a:bodyPr>
          <a:lstStyle/>
          <a:p>
            <a:endParaRPr lang="en-GB" sz="1800" b="0" strike="noStrike" spc="-1">
              <a:solidFill>
                <a:srgbClr val="000000"/>
              </a:solidFill>
              <a:latin typeface="Times New Roman"/>
            </a:endParaRPr>
          </a:p>
        </p:txBody>
      </p:sp>
      <p:sp>
        <p:nvSpPr>
          <p:cNvPr id="454" name="Connecteur droit 453"/>
          <p:cNvSpPr/>
          <p:nvPr/>
        </p:nvSpPr>
        <p:spPr>
          <a:xfrm flipV="1">
            <a:off x="1010520" y="4134240"/>
            <a:ext cx="0" cy="503640"/>
          </a:xfrm>
          <a:prstGeom prst="line">
            <a:avLst/>
          </a:prstGeom>
          <a:ln w="36000">
            <a:solidFill>
              <a:srgbClr val="C9211E"/>
            </a:solidFill>
            <a:round/>
          </a:ln>
        </p:spPr>
        <p:style>
          <a:lnRef idx="0">
            <a:scrgbClr r="0" g="0" b="0"/>
          </a:lnRef>
          <a:fillRef idx="0">
            <a:scrgbClr r="0" g="0" b="0"/>
          </a:fillRef>
          <a:effectRef idx="0">
            <a:scrgbClr r="0" g="0" b="0"/>
          </a:effectRef>
          <a:fontRef idx="minor"/>
        </p:style>
        <p:txBody>
          <a:bodyPr lIns="108000" tIns="63000" rIns="108000" bIns="63000" anchor="ctr">
            <a:noAutofit/>
          </a:bodyPr>
          <a:lstStyle/>
          <a:p>
            <a:endParaRPr lang="en-GB" sz="1800" b="0" strike="noStrike" spc="-1">
              <a:solidFill>
                <a:srgbClr val="000000"/>
              </a:solidFill>
              <a:latin typeface="Times New Roman"/>
            </a:endParaRPr>
          </a:p>
        </p:txBody>
      </p:sp>
      <p:sp>
        <p:nvSpPr>
          <p:cNvPr id="455" name="Connecteur droit 454"/>
          <p:cNvSpPr/>
          <p:nvPr/>
        </p:nvSpPr>
        <p:spPr>
          <a:xfrm>
            <a:off x="4109040" y="5949720"/>
            <a:ext cx="262800" cy="0"/>
          </a:xfrm>
          <a:prstGeom prst="line">
            <a:avLst/>
          </a:prstGeom>
          <a:ln w="36000">
            <a:solidFill>
              <a:srgbClr val="FFD74C"/>
            </a:solidFill>
            <a:round/>
          </a:ln>
        </p:spPr>
        <p:style>
          <a:lnRef idx="0">
            <a:scrgbClr r="0" g="0" b="0"/>
          </a:lnRef>
          <a:fillRef idx="0">
            <a:scrgbClr r="0" g="0" b="0"/>
          </a:fillRef>
          <a:effectRef idx="0">
            <a:scrgbClr r="0" g="0" b="0"/>
          </a:effectRef>
          <a:fontRef idx="minor"/>
        </p:style>
        <p:txBody>
          <a:bodyPr lIns="108000" tIns="-63000" rIns="108000" bIns="-63000" anchor="ctr">
            <a:noAutofit/>
          </a:bodyPr>
          <a:lstStyle/>
          <a:p>
            <a:endParaRPr lang="en-GB" sz="1800" b="0" strike="noStrike" spc="-1">
              <a:solidFill>
                <a:srgbClr val="000000"/>
              </a:solidFill>
              <a:latin typeface="Times New Roman"/>
            </a:endParaRPr>
          </a:p>
        </p:txBody>
      </p:sp>
      <p:sp>
        <p:nvSpPr>
          <p:cNvPr id="456" name="Connecteur droit 455"/>
          <p:cNvSpPr/>
          <p:nvPr/>
        </p:nvSpPr>
        <p:spPr>
          <a:xfrm flipV="1">
            <a:off x="4250520" y="5819760"/>
            <a:ext cx="0" cy="258480"/>
          </a:xfrm>
          <a:prstGeom prst="line">
            <a:avLst/>
          </a:prstGeom>
          <a:ln w="36000">
            <a:solidFill>
              <a:srgbClr val="C9211E"/>
            </a:solidFill>
            <a:round/>
          </a:ln>
        </p:spPr>
        <p:style>
          <a:lnRef idx="0">
            <a:scrgbClr r="0" g="0" b="0"/>
          </a:lnRef>
          <a:fillRef idx="0">
            <a:scrgbClr r="0" g="0" b="0"/>
          </a:fillRef>
          <a:effectRef idx="0">
            <a:scrgbClr r="0" g="0" b="0"/>
          </a:effectRef>
          <a:fontRef idx="minor"/>
        </p:style>
        <p:txBody>
          <a:bodyPr lIns="108000" tIns="63000" rIns="108000" bIns="63000" anchor="ctr">
            <a:noAutofit/>
          </a:bodyPr>
          <a:lstStyle/>
          <a:p>
            <a:endParaRPr lang="en-GB" sz="1800" b="0" strike="noStrike" spc="-1">
              <a:solidFill>
                <a:srgbClr val="000000"/>
              </a:solidFill>
              <a:latin typeface="Times New Roman"/>
            </a:endParaRPr>
          </a:p>
        </p:txBody>
      </p:sp>
      <p:sp>
        <p:nvSpPr>
          <p:cNvPr id="3" name="PlaceHolder 2"/>
          <p:cNvSpPr>
            <a:spLocks noGrp="1"/>
          </p:cNvSpPr>
          <p:nvPr>
            <p:ph type="ftr" idx="3"/>
          </p:nvPr>
        </p:nvSpPr>
        <p:spPr/>
        <p:txBody>
          <a:bodyPr/>
          <a:lstStyle/>
          <a:p>
            <a:r>
              <a:t>Pyrad course: Introduction to weather radar</a:t>
            </a:r>
          </a:p>
        </p:txBody>
      </p:sp>
      <p:sp>
        <p:nvSpPr>
          <p:cNvPr id="4" name="PlaceHolder 3"/>
          <p:cNvSpPr>
            <a:spLocks noGrp="1"/>
          </p:cNvSpPr>
          <p:nvPr>
            <p:ph type="sldNum" idx="4"/>
          </p:nvPr>
        </p:nvSpPr>
        <p:spPr/>
        <p:txBody>
          <a:bodyPr/>
          <a:lstStyle/>
          <a:p>
            <a:fld id="{6F577FB2-CC36-4488-A701-C566F55DC842}" type="slidenum">
              <a:t>29</a:t>
            </a:fld>
            <a:endParaRPr/>
          </a:p>
        </p:txBody>
      </p:sp>
      <p:sp>
        <p:nvSpPr>
          <p:cNvPr id="5" name="PlaceHolder 4"/>
          <p:cNvSpPr>
            <a:spLocks noGrp="1"/>
          </p:cNvSpPr>
          <p:nvPr>
            <p:ph type="dt" idx="5"/>
          </p:nvPr>
        </p:nvSpPr>
        <p:spPr/>
        <p:txBody>
          <a:bodyPr/>
          <a:lstStyle/>
          <a:p>
            <a:fld id="{CB1BC13C-4E86-4820-9172-876402917B5E}" type="datetime1">
              <a:rPr lang="ca-ES"/>
              <a:t>16/8/2023</a:t>
            </a:fld>
            <a:endParaRPr lang="ca-E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PlaceHolder 1"/>
          <p:cNvSpPr>
            <a:spLocks noGrp="1"/>
          </p:cNvSpPr>
          <p:nvPr>
            <p:ph type="subTitle"/>
          </p:nvPr>
        </p:nvSpPr>
        <p:spPr>
          <a:xfrm>
            <a:off x="328320" y="1962720"/>
            <a:ext cx="8448120" cy="2854800"/>
          </a:xfrm>
          <a:prstGeom prst="rect">
            <a:avLst/>
          </a:prstGeom>
          <a:noFill/>
          <a:ln w="0">
            <a:noFill/>
          </a:ln>
        </p:spPr>
        <p:txBody>
          <a:bodyPr lIns="0" tIns="0" rIns="0" bIns="0" anchor="ctr">
            <a:noAutofit/>
          </a:bodyPr>
          <a:lstStyle/>
          <a:p>
            <a:r>
              <a:rPr lang="en-GB" sz="3200" b="1" strike="noStrike" spc="-1">
                <a:solidFill>
                  <a:srgbClr val="5770BE"/>
                </a:solidFill>
                <a:latin typeface="Arial"/>
              </a:rPr>
              <a:t>1. Introduction</a:t>
            </a:r>
            <a:endParaRPr lang="fr-FR" sz="3200" b="0" strike="noStrike" spc="-1">
              <a:solidFill>
                <a:srgbClr val="000000"/>
              </a:solidFill>
              <a:latin typeface="Arial"/>
            </a:endParaRPr>
          </a:p>
        </p:txBody>
      </p:sp>
      <p:sp>
        <p:nvSpPr>
          <p:cNvPr id="3" name="PlaceHolder 2"/>
          <p:cNvSpPr>
            <a:spLocks noGrp="1"/>
          </p:cNvSpPr>
          <p:nvPr>
            <p:ph type="ftr" idx="3"/>
          </p:nvPr>
        </p:nvSpPr>
        <p:spPr/>
        <p:txBody>
          <a:bodyPr/>
          <a:lstStyle/>
          <a:p>
            <a:r>
              <a:t>Pyrad course: Introduction to weather radar</a:t>
            </a:r>
          </a:p>
        </p:txBody>
      </p:sp>
      <p:sp>
        <p:nvSpPr>
          <p:cNvPr id="4" name="PlaceHolder 3"/>
          <p:cNvSpPr>
            <a:spLocks noGrp="1"/>
          </p:cNvSpPr>
          <p:nvPr>
            <p:ph type="sldNum" idx="4"/>
          </p:nvPr>
        </p:nvSpPr>
        <p:spPr/>
        <p:txBody>
          <a:bodyPr/>
          <a:lstStyle/>
          <a:p>
            <a:fld id="{C399155C-42BF-4175-A068-93DB4AB9CD6A}" type="slidenum">
              <a:t>3</a:t>
            </a:fld>
            <a:endParaRPr/>
          </a:p>
        </p:txBody>
      </p:sp>
      <p:sp>
        <p:nvSpPr>
          <p:cNvPr id="5" name="PlaceHolder 4"/>
          <p:cNvSpPr>
            <a:spLocks noGrp="1"/>
          </p:cNvSpPr>
          <p:nvPr>
            <p:ph type="dt" idx="5"/>
          </p:nvPr>
        </p:nvSpPr>
        <p:spPr/>
        <p:txBody>
          <a:bodyPr/>
          <a:lstStyle/>
          <a:p>
            <a:fld id="{F9D4E5DE-280D-4EF9-A7DE-37EDACA9131A}" type="datetime1">
              <a:rPr lang="ca-ES"/>
              <a:t>16/8/2023</a:t>
            </a:fld>
            <a:endParaRPr lang="ca-E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Co-polar correlation coefficient</a:t>
            </a:r>
            <a:endParaRPr lang="fr-FR" sz="2400" b="1" strike="noStrike" spc="-1">
              <a:solidFill>
                <a:srgbClr val="000000"/>
              </a:solidFill>
              <a:latin typeface="Arial"/>
            </a:endParaRPr>
          </a:p>
        </p:txBody>
      </p:sp>
      <p:pic>
        <p:nvPicPr>
          <p:cNvPr id="458" name="Picture 34"/>
          <p:cNvPicPr/>
          <p:nvPr/>
        </p:nvPicPr>
        <p:blipFill>
          <a:blip r:embed="rId2"/>
          <a:stretch/>
        </p:blipFill>
        <p:spPr>
          <a:xfrm>
            <a:off x="4462920" y="2898360"/>
            <a:ext cx="3959640" cy="3959640"/>
          </a:xfrm>
          <a:prstGeom prst="rect">
            <a:avLst/>
          </a:prstGeom>
          <a:ln w="0">
            <a:noFill/>
          </a:ln>
        </p:spPr>
      </p:pic>
      <p:pic>
        <p:nvPicPr>
          <p:cNvPr id="459" name="Picture 35"/>
          <p:cNvPicPr/>
          <p:nvPr/>
        </p:nvPicPr>
        <p:blipFill>
          <a:blip r:embed="rId3"/>
          <a:stretch/>
        </p:blipFill>
        <p:spPr>
          <a:xfrm>
            <a:off x="4460400" y="1267560"/>
            <a:ext cx="3959640" cy="1583640"/>
          </a:xfrm>
          <a:prstGeom prst="rect">
            <a:avLst/>
          </a:prstGeom>
          <a:ln w="0">
            <a:noFill/>
          </a:ln>
        </p:spPr>
      </p:pic>
      <p:sp>
        <p:nvSpPr>
          <p:cNvPr id="460" name="ZoneTexte 459"/>
          <p:cNvSpPr txBox="1"/>
          <p:nvPr/>
        </p:nvSpPr>
        <p:spPr>
          <a:xfrm>
            <a:off x="498960" y="2768760"/>
            <a:ext cx="3882600" cy="849600"/>
          </a:xfrm>
          <a:prstGeom prst="rect">
            <a:avLst/>
          </a:prstGeom>
          <a:noFill/>
          <a:ln w="0">
            <a:noFill/>
          </a:ln>
        </p:spPr>
        <p:txBody>
          <a:bodyPr lIns="90000" tIns="45000" rIns="90000" bIns="45000" anchor="t">
            <a:noAutofit/>
          </a:bodyPr>
          <a:lstStyle/>
          <a:p>
            <a:r>
              <a:rPr lang="en-GB" sz="1800" b="0" strike="noStrike" spc="-1">
                <a:solidFill>
                  <a:srgbClr val="000000"/>
                </a:solidFill>
                <a:latin typeface="Times New Roman"/>
              </a:rPr>
              <a:t>Linked to heterogeneity of the scatterers</a:t>
            </a:r>
            <a:endParaRPr lang="fr-FR" sz="1800" b="0" strike="noStrike" spc="-1">
              <a:solidFill>
                <a:srgbClr val="000000"/>
              </a:solidFill>
              <a:latin typeface="Times New Roman"/>
            </a:endParaRPr>
          </a:p>
          <a:p>
            <a:r>
              <a:rPr lang="en-GB" sz="1800" b="0" strike="noStrike" spc="-1">
                <a:solidFill>
                  <a:srgbClr val="000000"/>
                </a:solidFill>
                <a:latin typeface="Times New Roman"/>
              </a:rPr>
              <a:t>Hydrometeor phase</a:t>
            </a:r>
            <a:endParaRPr lang="fr-FR" sz="1800" b="0" strike="noStrike" spc="-1">
              <a:solidFill>
                <a:srgbClr val="000000"/>
              </a:solidFill>
              <a:latin typeface="Times New Roman"/>
            </a:endParaRPr>
          </a:p>
          <a:p>
            <a:r>
              <a:rPr lang="en-GB" sz="1800" b="0" strike="noStrike" spc="-1">
                <a:solidFill>
                  <a:srgbClr val="000000"/>
                </a:solidFill>
                <a:latin typeface="Times New Roman"/>
              </a:rPr>
              <a:t>Antenna quality</a:t>
            </a:r>
            <a:endParaRPr lang="fr-FR" sz="1800" b="0" strike="noStrike" spc="-1">
              <a:solidFill>
                <a:srgbClr val="000000"/>
              </a:solidFill>
              <a:latin typeface="Times New Roman"/>
            </a:endParaRPr>
          </a:p>
        </p:txBody>
      </p:sp>
      <p:sp>
        <p:nvSpPr>
          <p:cNvPr id="3" name="PlaceHolder 2"/>
          <p:cNvSpPr>
            <a:spLocks noGrp="1"/>
          </p:cNvSpPr>
          <p:nvPr>
            <p:ph type="ftr" idx="3"/>
          </p:nvPr>
        </p:nvSpPr>
        <p:spPr/>
        <p:txBody>
          <a:bodyPr/>
          <a:lstStyle/>
          <a:p>
            <a:r>
              <a:t>Pyrad course: Introduction to weather radar</a:t>
            </a:r>
          </a:p>
        </p:txBody>
      </p:sp>
      <p:sp>
        <p:nvSpPr>
          <p:cNvPr id="4" name="PlaceHolder 3"/>
          <p:cNvSpPr>
            <a:spLocks noGrp="1"/>
          </p:cNvSpPr>
          <p:nvPr>
            <p:ph type="sldNum" idx="4"/>
          </p:nvPr>
        </p:nvSpPr>
        <p:spPr/>
        <p:txBody>
          <a:bodyPr/>
          <a:lstStyle/>
          <a:p>
            <a:fld id="{2AE42EA3-D6B2-47E7-80B5-824CC8A6C64A}" type="slidenum">
              <a:t>30</a:t>
            </a:fld>
            <a:endParaRPr/>
          </a:p>
        </p:txBody>
      </p:sp>
      <p:sp>
        <p:nvSpPr>
          <p:cNvPr id="5" name="PlaceHolder 4"/>
          <p:cNvSpPr>
            <a:spLocks noGrp="1"/>
          </p:cNvSpPr>
          <p:nvPr>
            <p:ph type="dt" idx="5"/>
          </p:nvPr>
        </p:nvSpPr>
        <p:spPr/>
        <p:txBody>
          <a:bodyPr/>
          <a:lstStyle/>
          <a:p>
            <a:fld id="{6B544949-F2AC-4B89-AC8F-2AEC6036F6AE}" type="datetime1">
              <a:rPr lang="ca-ES"/>
              <a:t>16/8/2023</a:t>
            </a:fld>
            <a:endParaRPr lang="ca-E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Differential phase</a:t>
            </a:r>
            <a:endParaRPr lang="fr-FR" sz="2400" b="1" strike="noStrike" spc="-1">
              <a:solidFill>
                <a:srgbClr val="000000"/>
              </a:solidFill>
              <a:latin typeface="Arial"/>
            </a:endParaRPr>
          </a:p>
        </p:txBody>
      </p:sp>
      <p:pic>
        <p:nvPicPr>
          <p:cNvPr id="462" name="Picture 32"/>
          <p:cNvPicPr/>
          <p:nvPr/>
        </p:nvPicPr>
        <p:blipFill>
          <a:blip r:embed="rId2"/>
          <a:stretch/>
        </p:blipFill>
        <p:spPr>
          <a:xfrm>
            <a:off x="4201200" y="2893680"/>
            <a:ext cx="3959640" cy="3959640"/>
          </a:xfrm>
          <a:prstGeom prst="rect">
            <a:avLst/>
          </a:prstGeom>
          <a:ln w="0">
            <a:noFill/>
          </a:ln>
        </p:spPr>
      </p:pic>
      <p:pic>
        <p:nvPicPr>
          <p:cNvPr id="463" name="Picture 33"/>
          <p:cNvPicPr/>
          <p:nvPr/>
        </p:nvPicPr>
        <p:blipFill>
          <a:blip r:embed="rId3"/>
          <a:stretch/>
        </p:blipFill>
        <p:spPr>
          <a:xfrm>
            <a:off x="4203720" y="1265400"/>
            <a:ext cx="3959640" cy="1583640"/>
          </a:xfrm>
          <a:prstGeom prst="rect">
            <a:avLst/>
          </a:prstGeom>
          <a:ln w="0">
            <a:noFill/>
          </a:ln>
        </p:spPr>
      </p:pic>
      <p:sp>
        <p:nvSpPr>
          <p:cNvPr id="464" name="ZoneTexte 463"/>
          <p:cNvSpPr txBox="1"/>
          <p:nvPr/>
        </p:nvSpPr>
        <p:spPr>
          <a:xfrm>
            <a:off x="499320" y="2768760"/>
            <a:ext cx="2143800" cy="343440"/>
          </a:xfrm>
          <a:prstGeom prst="rect">
            <a:avLst/>
          </a:prstGeom>
          <a:noFill/>
          <a:ln w="0">
            <a:noFill/>
          </a:ln>
        </p:spPr>
        <p:txBody>
          <a:bodyPr lIns="90000" tIns="45000" rIns="90000" bIns="45000" anchor="t">
            <a:noAutofit/>
          </a:bodyPr>
          <a:lstStyle/>
          <a:p>
            <a:r>
              <a:rPr lang="en-GB" sz="1800" b="0" strike="noStrike" spc="-1">
                <a:solidFill>
                  <a:srgbClr val="000000"/>
                </a:solidFill>
                <a:latin typeface="Times New Roman"/>
              </a:rPr>
              <a:t>Linked to attenuation</a:t>
            </a:r>
            <a:endParaRPr lang="fr-FR" sz="1800" b="0" strike="noStrike" spc="-1">
              <a:solidFill>
                <a:srgbClr val="000000"/>
              </a:solidFill>
              <a:latin typeface="Times New Roman"/>
            </a:endParaRPr>
          </a:p>
        </p:txBody>
      </p:sp>
      <p:sp>
        <p:nvSpPr>
          <p:cNvPr id="3" name="PlaceHolder 2"/>
          <p:cNvSpPr>
            <a:spLocks noGrp="1"/>
          </p:cNvSpPr>
          <p:nvPr>
            <p:ph type="ftr" idx="3"/>
          </p:nvPr>
        </p:nvSpPr>
        <p:spPr/>
        <p:txBody>
          <a:bodyPr/>
          <a:lstStyle/>
          <a:p>
            <a:r>
              <a:t>Pyrad course: Introduction to weather radar</a:t>
            </a:r>
          </a:p>
        </p:txBody>
      </p:sp>
      <p:sp>
        <p:nvSpPr>
          <p:cNvPr id="4" name="PlaceHolder 3"/>
          <p:cNvSpPr>
            <a:spLocks noGrp="1"/>
          </p:cNvSpPr>
          <p:nvPr>
            <p:ph type="sldNum" idx="4"/>
          </p:nvPr>
        </p:nvSpPr>
        <p:spPr/>
        <p:txBody>
          <a:bodyPr/>
          <a:lstStyle/>
          <a:p>
            <a:fld id="{44730C59-C9F2-4EC3-9CCF-1F3ED0110463}" type="slidenum">
              <a:t>31</a:t>
            </a:fld>
            <a:endParaRPr/>
          </a:p>
        </p:txBody>
      </p:sp>
      <p:sp>
        <p:nvSpPr>
          <p:cNvPr id="5" name="PlaceHolder 4"/>
          <p:cNvSpPr>
            <a:spLocks noGrp="1"/>
          </p:cNvSpPr>
          <p:nvPr>
            <p:ph type="dt" idx="5"/>
          </p:nvPr>
        </p:nvSpPr>
        <p:spPr/>
        <p:txBody>
          <a:bodyPr/>
          <a:lstStyle/>
          <a:p>
            <a:fld id="{C8D4C9C4-4360-4018-8492-C73E1D119566}" type="datetime1">
              <a:rPr lang="ca-ES"/>
              <a:t>16/8/2023</a:t>
            </a:fld>
            <a:endParaRPr lang="ca-E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Specific differential phase</a:t>
            </a:r>
            <a:endParaRPr lang="fr-FR" sz="2400" b="1" strike="noStrike" spc="-1">
              <a:solidFill>
                <a:srgbClr val="000000"/>
              </a:solidFill>
              <a:latin typeface="Arial"/>
            </a:endParaRPr>
          </a:p>
        </p:txBody>
      </p:sp>
      <p:pic>
        <p:nvPicPr>
          <p:cNvPr id="466" name="Picture 30"/>
          <p:cNvPicPr/>
          <p:nvPr/>
        </p:nvPicPr>
        <p:blipFill>
          <a:blip r:embed="rId2"/>
          <a:stretch/>
        </p:blipFill>
        <p:spPr>
          <a:xfrm>
            <a:off x="3481560" y="2893680"/>
            <a:ext cx="3959640" cy="3959640"/>
          </a:xfrm>
          <a:prstGeom prst="rect">
            <a:avLst/>
          </a:prstGeom>
          <a:ln w="0">
            <a:noFill/>
          </a:ln>
        </p:spPr>
      </p:pic>
      <p:pic>
        <p:nvPicPr>
          <p:cNvPr id="467" name="Picture 31"/>
          <p:cNvPicPr/>
          <p:nvPr/>
        </p:nvPicPr>
        <p:blipFill>
          <a:blip r:embed="rId3"/>
          <a:stretch/>
        </p:blipFill>
        <p:spPr>
          <a:xfrm>
            <a:off x="3485880" y="1263960"/>
            <a:ext cx="3959640" cy="1583640"/>
          </a:xfrm>
          <a:prstGeom prst="rect">
            <a:avLst/>
          </a:prstGeom>
          <a:ln w="0">
            <a:noFill/>
          </a:ln>
        </p:spPr>
      </p:pic>
      <p:sp>
        <p:nvSpPr>
          <p:cNvPr id="468" name="ZoneTexte 467"/>
          <p:cNvSpPr txBox="1"/>
          <p:nvPr/>
        </p:nvSpPr>
        <p:spPr>
          <a:xfrm>
            <a:off x="499680" y="2768760"/>
            <a:ext cx="2958840" cy="343440"/>
          </a:xfrm>
          <a:prstGeom prst="rect">
            <a:avLst/>
          </a:prstGeom>
          <a:noFill/>
          <a:ln w="0">
            <a:noFill/>
          </a:ln>
        </p:spPr>
        <p:txBody>
          <a:bodyPr lIns="90000" tIns="45000" rIns="90000" bIns="45000" anchor="t">
            <a:noAutofit/>
          </a:bodyPr>
          <a:lstStyle/>
          <a:p>
            <a:r>
              <a:rPr lang="en-GB" sz="1800" b="0" strike="noStrike" spc="-1">
                <a:solidFill>
                  <a:srgbClr val="000000"/>
                </a:solidFill>
                <a:latin typeface="Times New Roman"/>
              </a:rPr>
              <a:t>Linked to liquid water content</a:t>
            </a:r>
            <a:endParaRPr lang="fr-FR" sz="1800" b="0" strike="noStrike" spc="-1">
              <a:solidFill>
                <a:srgbClr val="000000"/>
              </a:solidFill>
              <a:latin typeface="Times New Roman"/>
            </a:endParaRPr>
          </a:p>
        </p:txBody>
      </p:sp>
      <p:sp>
        <p:nvSpPr>
          <p:cNvPr id="3" name="PlaceHolder 2"/>
          <p:cNvSpPr>
            <a:spLocks noGrp="1"/>
          </p:cNvSpPr>
          <p:nvPr>
            <p:ph type="ftr" idx="3"/>
          </p:nvPr>
        </p:nvSpPr>
        <p:spPr/>
        <p:txBody>
          <a:bodyPr/>
          <a:lstStyle/>
          <a:p>
            <a:r>
              <a:t>Pyrad course: Introduction to weather radar</a:t>
            </a:r>
          </a:p>
        </p:txBody>
      </p:sp>
      <p:sp>
        <p:nvSpPr>
          <p:cNvPr id="4" name="PlaceHolder 3"/>
          <p:cNvSpPr>
            <a:spLocks noGrp="1"/>
          </p:cNvSpPr>
          <p:nvPr>
            <p:ph type="sldNum" idx="4"/>
          </p:nvPr>
        </p:nvSpPr>
        <p:spPr/>
        <p:txBody>
          <a:bodyPr/>
          <a:lstStyle/>
          <a:p>
            <a:fld id="{67958ECB-B239-44A6-9326-A18344541B00}" type="slidenum">
              <a:t>32</a:t>
            </a:fld>
            <a:endParaRPr/>
          </a:p>
        </p:txBody>
      </p:sp>
      <p:sp>
        <p:nvSpPr>
          <p:cNvPr id="5" name="PlaceHolder 4"/>
          <p:cNvSpPr>
            <a:spLocks noGrp="1"/>
          </p:cNvSpPr>
          <p:nvPr>
            <p:ph type="dt" idx="5"/>
          </p:nvPr>
        </p:nvSpPr>
        <p:spPr/>
        <p:txBody>
          <a:bodyPr/>
          <a:lstStyle/>
          <a:p>
            <a:fld id="{043B8212-2B69-4AAE-954A-B7591DE0FBC6}" type="datetime1">
              <a:rPr lang="ca-ES"/>
              <a:t>16/8/2023</a:t>
            </a:fld>
            <a:endParaRPr lang="ca-E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PlaceHolder 1"/>
          <p:cNvSpPr>
            <a:spLocks noGrp="1"/>
          </p:cNvSpPr>
          <p:nvPr>
            <p:ph type="subTitle"/>
          </p:nvPr>
        </p:nvSpPr>
        <p:spPr>
          <a:xfrm>
            <a:off x="328320" y="1962720"/>
            <a:ext cx="8448120" cy="2854800"/>
          </a:xfrm>
          <a:prstGeom prst="rect">
            <a:avLst/>
          </a:prstGeom>
          <a:noFill/>
          <a:ln w="0">
            <a:noFill/>
          </a:ln>
        </p:spPr>
        <p:txBody>
          <a:bodyPr lIns="0" tIns="0" rIns="0" bIns="0" anchor="ctr">
            <a:noAutofit/>
          </a:bodyPr>
          <a:lstStyle/>
          <a:p>
            <a:r>
              <a:rPr lang="en-GB" sz="3200" b="1" strike="noStrike" spc="-1">
                <a:solidFill>
                  <a:srgbClr val="5770BE"/>
                </a:solidFill>
                <a:latin typeface="Arial"/>
              </a:rPr>
              <a:t>5. Doppler moments</a:t>
            </a:r>
            <a:endParaRPr lang="fr-FR" sz="3200" b="0" strike="noStrike" spc="-1">
              <a:solidFill>
                <a:srgbClr val="000000"/>
              </a:solidFill>
              <a:latin typeface="Arial"/>
            </a:endParaRPr>
          </a:p>
        </p:txBody>
      </p:sp>
      <p:sp>
        <p:nvSpPr>
          <p:cNvPr id="3" name="PlaceHolder 2"/>
          <p:cNvSpPr>
            <a:spLocks noGrp="1"/>
          </p:cNvSpPr>
          <p:nvPr>
            <p:ph type="ftr" idx="3"/>
          </p:nvPr>
        </p:nvSpPr>
        <p:spPr/>
        <p:txBody>
          <a:bodyPr/>
          <a:lstStyle/>
          <a:p>
            <a:r>
              <a:t>Pyrad course: Introduction to weather radar</a:t>
            </a:r>
          </a:p>
        </p:txBody>
      </p:sp>
      <p:sp>
        <p:nvSpPr>
          <p:cNvPr id="4" name="PlaceHolder 3"/>
          <p:cNvSpPr>
            <a:spLocks noGrp="1"/>
          </p:cNvSpPr>
          <p:nvPr>
            <p:ph type="sldNum" idx="4"/>
          </p:nvPr>
        </p:nvSpPr>
        <p:spPr/>
        <p:txBody>
          <a:bodyPr/>
          <a:lstStyle/>
          <a:p>
            <a:fld id="{9409E424-C42C-459F-9AE2-7BC65866896A}" type="slidenum">
              <a:t>33</a:t>
            </a:fld>
            <a:endParaRPr/>
          </a:p>
        </p:txBody>
      </p:sp>
      <p:sp>
        <p:nvSpPr>
          <p:cNvPr id="5" name="PlaceHolder 4"/>
          <p:cNvSpPr>
            <a:spLocks noGrp="1"/>
          </p:cNvSpPr>
          <p:nvPr>
            <p:ph type="dt" idx="5"/>
          </p:nvPr>
        </p:nvSpPr>
        <p:spPr/>
        <p:txBody>
          <a:bodyPr/>
          <a:lstStyle/>
          <a:p>
            <a:fld id="{72C5028C-6F77-4978-A83D-8ACACEF49EB8}" type="datetime1">
              <a:rPr lang="ca-ES"/>
              <a:t>16/8/2023</a:t>
            </a:fld>
            <a:endParaRPr lang="ca-E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The Doppler effect</a:t>
            </a:r>
            <a:endParaRPr lang="fr-FR" sz="2400" b="1" strike="noStrike" spc="-1">
              <a:solidFill>
                <a:srgbClr val="000000"/>
              </a:solidFill>
              <a:latin typeface="Arial"/>
            </a:endParaRPr>
          </a:p>
        </p:txBody>
      </p:sp>
      <p:sp>
        <p:nvSpPr>
          <p:cNvPr id="471" name="PlaceHolder 2"/>
          <p:cNvSpPr>
            <a:spLocks noGrp="1"/>
          </p:cNvSpPr>
          <p:nvPr>
            <p:ph/>
          </p:nvPr>
        </p:nvSpPr>
        <p:spPr>
          <a:xfrm>
            <a:off x="272880" y="1356120"/>
            <a:ext cx="10160280" cy="5454000"/>
          </a:xfrm>
          <a:prstGeom prst="rect">
            <a:avLst/>
          </a:prstGeom>
          <a:noFill/>
          <a:ln w="0">
            <a:noFill/>
          </a:ln>
        </p:spPr>
        <p:txBody>
          <a:bodyPr lIns="0" tIns="0" rIns="0" bIns="0" anchor="t">
            <a:normAutofit/>
          </a:bodyPr>
          <a:lstStyle/>
          <a:p>
            <a:pPr marL="612000" indent="0">
              <a:spcBef>
                <a:spcPts val="972"/>
              </a:spcBef>
            </a:pPr>
            <a:r>
              <a:rPr lang="en-GB" sz="2200" b="0" strike="noStrike" spc="-1">
                <a:solidFill>
                  <a:srgbClr val="000000"/>
                </a:solidFill>
                <a:latin typeface="Arial"/>
              </a:rPr>
              <a:t>Discovered by </a:t>
            </a:r>
            <a:r>
              <a:rPr lang="en-GB" sz="2200" b="0" strike="noStrike" spc="-1">
                <a:solidFill>
                  <a:srgbClr val="000000"/>
                </a:solidFill>
                <a:latin typeface="Arial"/>
                <a:hlinkClick r:id="rId2"/>
              </a:rPr>
              <a:t>Christian Doppler</a:t>
            </a:r>
            <a:r>
              <a:rPr lang="en-GB" sz="2200" b="0" strike="noStrike" spc="-1">
                <a:solidFill>
                  <a:srgbClr val="000000"/>
                </a:solidFill>
                <a:latin typeface="Arial"/>
              </a:rPr>
              <a:t> in 1842</a:t>
            </a:r>
            <a:endParaRPr lang="fr-FR" sz="2200" b="0" strike="noStrike" spc="-1">
              <a:solidFill>
                <a:srgbClr val="000000"/>
              </a:solidFill>
              <a:latin typeface="Arial"/>
            </a:endParaRPr>
          </a:p>
        </p:txBody>
      </p:sp>
      <p:pic>
        <p:nvPicPr>
          <p:cNvPr id="472" name="Image 471"/>
          <p:cNvPicPr/>
          <p:nvPr/>
        </p:nvPicPr>
        <p:blipFill>
          <a:blip r:embed="rId3"/>
          <a:stretch/>
        </p:blipFill>
        <p:spPr>
          <a:xfrm>
            <a:off x="652680" y="1779480"/>
            <a:ext cx="9517320" cy="4060800"/>
          </a:xfrm>
          <a:prstGeom prst="rect">
            <a:avLst/>
          </a:prstGeom>
          <a:ln w="0">
            <a:noFill/>
          </a:ln>
        </p:spPr>
      </p:pic>
      <p:sp>
        <p:nvSpPr>
          <p:cNvPr id="473" name="Rectangle 472"/>
          <p:cNvSpPr/>
          <p:nvPr/>
        </p:nvSpPr>
        <p:spPr>
          <a:xfrm>
            <a:off x="2522520" y="3432960"/>
            <a:ext cx="1455120" cy="576000"/>
          </a:xfrm>
          <a:prstGeom prst="rect">
            <a:avLst/>
          </a:prstGeom>
          <a:solidFill>
            <a:srgbClr val="FFFFFF"/>
          </a:solidFill>
          <a:ln w="0">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1800" b="0" strike="noStrike" spc="-1">
              <a:solidFill>
                <a:srgbClr val="000000"/>
              </a:solidFill>
              <a:latin typeface="Times New Roman"/>
            </a:endParaRPr>
          </a:p>
        </p:txBody>
      </p:sp>
      <mc:AlternateContent xmlns:mc="http://schemas.openxmlformats.org/markup-compatibility/2006" xmlns:a14="http://schemas.microsoft.com/office/drawing/2010/main">
        <mc:Choice Requires="a14">
          <p:sp>
            <p:nvSpPr>
              <p:cNvPr id="474" name="ZoneTexte 473"/>
              <p:cNvSpPr txBox="1"/>
              <p:nvPr/>
            </p:nvSpPr>
            <p:spPr>
              <a:xfrm>
                <a:off x="4007520" y="6041880"/>
                <a:ext cx="1873800" cy="506880"/>
              </a:xfrm>
              <a:prstGeom prst="rect">
                <a:avLst/>
              </a:prstGeom>
            </p:spPr>
            <p:txBody>
              <a:bodyPr/>
              <a:lstStyle/>
              <a:p>
                <a14:m>
                  <m:oMathPara xmlns:m="http://schemas.openxmlformats.org/officeDocument/2006/math">
                    <m:oMathParaPr>
                      <m:jc m:val="centerGroup"/>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𝑉</m:t>
                          </m:r>
                        </m:e>
                        <m:sub>
                          <m:r>
                            <a:rPr>
                              <a:latin typeface="Cambria Math" panose="02040503050406030204" pitchFamily="18" charset="0"/>
                            </a:rPr>
                            <m:t>𝑟</m:t>
                          </m:r>
                        </m:sub>
                      </m:sSub>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𝜆</m:t>
                          </m:r>
                        </m:num>
                        <m:den>
                          <m:r>
                            <a:rPr>
                              <a:latin typeface="Cambria Math" panose="02040503050406030204" pitchFamily="18" charset="0"/>
                            </a:rPr>
                            <m:t>4</m:t>
                          </m:r>
                          <m:r>
                            <a:rPr>
                              <a:latin typeface="Cambria Math" panose="02040503050406030204" pitchFamily="18" charset="0"/>
                            </a:rPr>
                            <m:t>𝜋</m:t>
                          </m:r>
                          <m:r>
                            <a:rPr>
                              <a:latin typeface="Cambria Math" panose="02040503050406030204" pitchFamily="18" charset="0"/>
                            </a:rPr>
                            <m:t>𝑃𝑅𝑇</m:t>
                          </m:r>
                        </m:den>
                      </m:f>
                      <m:r>
                        <a:rPr>
                          <a:latin typeface="Cambria Math" panose="02040503050406030204" pitchFamily="18" charset="0"/>
                        </a:rPr>
                        <m:t>𝛥𝛷</m:t>
                      </m:r>
                    </m:oMath>
                  </m:oMathPara>
                </a14:m>
                <a:endParaRPr/>
              </a:p>
            </p:txBody>
          </p:sp>
        </mc:Choice>
        <mc:Fallback xmlns:p15="http://schemas.microsoft.com/office/powerpoint/2012/main" xmlns:p14="http://schemas.microsoft.com/office/powerpoint/2010/main" xmlns=""/>
      </mc:AlternateContent>
      <p:sp>
        <p:nvSpPr>
          <p:cNvPr id="4" name="PlaceHolder 3"/>
          <p:cNvSpPr>
            <a:spLocks noGrp="1"/>
          </p:cNvSpPr>
          <p:nvPr>
            <p:ph type="ftr" idx="3"/>
          </p:nvPr>
        </p:nvSpPr>
        <p:spPr/>
        <p:txBody>
          <a:bodyPr/>
          <a:lstStyle/>
          <a:p>
            <a:r>
              <a:t>Pyrad course: Introduction to weather radar</a:t>
            </a:r>
          </a:p>
        </p:txBody>
      </p:sp>
      <p:sp>
        <p:nvSpPr>
          <p:cNvPr id="5" name="PlaceHolder 4"/>
          <p:cNvSpPr>
            <a:spLocks noGrp="1"/>
          </p:cNvSpPr>
          <p:nvPr>
            <p:ph type="sldNum" idx="4"/>
          </p:nvPr>
        </p:nvSpPr>
        <p:spPr/>
        <p:txBody>
          <a:bodyPr/>
          <a:lstStyle/>
          <a:p>
            <a:fld id="{2CE7A521-DA4F-44A2-B2E1-F8A95D312C1E}" type="slidenum">
              <a:t>34</a:t>
            </a:fld>
            <a:endParaRPr/>
          </a:p>
        </p:txBody>
      </p:sp>
      <p:sp>
        <p:nvSpPr>
          <p:cNvPr id="6" name="PlaceHolder 5"/>
          <p:cNvSpPr>
            <a:spLocks noGrp="1"/>
          </p:cNvSpPr>
          <p:nvPr>
            <p:ph type="dt" idx="5"/>
          </p:nvPr>
        </p:nvSpPr>
        <p:spPr/>
        <p:txBody>
          <a:bodyPr/>
          <a:lstStyle/>
          <a:p>
            <a:fld id="{35431D13-72A8-4D62-96B8-98C84D392A0A}" type="datetime1">
              <a:rPr lang="ca-ES"/>
              <a:t>16/8/2023</a:t>
            </a:fld>
            <a:endParaRPr lang="ca-E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5" name="Image 474"/>
          <p:cNvPicPr/>
          <p:nvPr/>
        </p:nvPicPr>
        <p:blipFill>
          <a:blip r:embed="rId2"/>
          <a:stretch/>
        </p:blipFill>
        <p:spPr>
          <a:xfrm>
            <a:off x="1443240" y="2582640"/>
            <a:ext cx="7936200" cy="2454480"/>
          </a:xfrm>
          <a:prstGeom prst="rect">
            <a:avLst/>
          </a:prstGeom>
          <a:ln w="0">
            <a:noFill/>
          </a:ln>
        </p:spPr>
      </p:pic>
      <p:sp>
        <p:nvSpPr>
          <p:cNvPr id="476"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Nyquist velocity</a:t>
            </a:r>
            <a:endParaRPr lang="fr-FR" sz="2400" b="1" strike="noStrike" spc="-1">
              <a:solidFill>
                <a:srgbClr val="000000"/>
              </a:solidFill>
              <a:latin typeface="Arial"/>
            </a:endParaRPr>
          </a:p>
        </p:txBody>
      </p:sp>
      <mc:AlternateContent xmlns:mc="http://schemas.openxmlformats.org/markup-compatibility/2006" xmlns:a14="http://schemas.microsoft.com/office/drawing/2010/main">
        <mc:Choice Requires="a14">
          <p:sp>
            <p:nvSpPr>
              <p:cNvPr id="477" name="ZoneTexte 476"/>
              <p:cNvSpPr txBox="1"/>
              <p:nvPr/>
            </p:nvSpPr>
            <p:spPr>
              <a:xfrm>
                <a:off x="781200" y="1504800"/>
                <a:ext cx="1492200" cy="308880"/>
              </a:xfrm>
              <a:prstGeom prst="rect">
                <a:avLst/>
              </a:prstGeom>
            </p:spPr>
            <p:txBody>
              <a:bodyPr/>
              <a:lstStyle/>
              <a:p>
                <a14:m>
                  <m:oMathPara xmlns:m="http://schemas.openxmlformats.org/officeDocument/2006/math">
                    <m:oMathParaPr>
                      <m:jc m:val="centerGroup"/>
                    </m:oMathParaPr>
                    <m:oMath xmlns:m="http://schemas.openxmlformats.org/officeDocument/2006/math">
                      <m:r>
                        <a:rPr>
                          <a:latin typeface="Cambria Math" panose="02040503050406030204" pitchFamily="18" charset="0"/>
                        </a:rPr>
                        <m:t>𝛥𝛷</m:t>
                      </m:r>
                      <m:r>
                        <a:rPr>
                          <a:latin typeface="Cambria Math" panose="02040503050406030204" pitchFamily="18" charset="0"/>
                        </a:rPr>
                        <m:t>∈</m:t>
                      </m:r>
                      <m:d>
                        <m:dPr>
                          <m:begChr m:val="]"/>
                          <m:endChr m:val="]"/>
                          <m:ctrlPr>
                            <a:rPr i="1">
                              <a:latin typeface="Cambria Math" panose="02040503050406030204" pitchFamily="18" charset="0"/>
                            </a:rPr>
                          </m:ctrlPr>
                        </m:dPr>
                        <m:e>
                          <m:r>
                            <a:rPr>
                              <a:latin typeface="Cambria Math" panose="02040503050406030204" pitchFamily="18" charset="0"/>
                            </a:rPr>
                            <m:t>−</m:t>
                          </m:r>
                          <m:r>
                            <a:rPr>
                              <a:latin typeface="Cambria Math" panose="02040503050406030204" pitchFamily="18" charset="0"/>
                            </a:rPr>
                            <m:t>𝜋</m:t>
                          </m:r>
                          <m:r>
                            <a:rPr>
                              <a:latin typeface="Cambria Math" panose="02040503050406030204" pitchFamily="18" charset="0"/>
                            </a:rPr>
                            <m:t>,</m:t>
                          </m:r>
                          <m:r>
                            <a:rPr>
                              <a:latin typeface="Cambria Math" panose="02040503050406030204" pitchFamily="18" charset="0"/>
                            </a:rPr>
                            <m:t>𝜋</m:t>
                          </m:r>
                        </m:e>
                      </m:d>
                    </m:oMath>
                  </m:oMathPara>
                </a14:m>
                <a:endParaRPr/>
              </a:p>
            </p:txBody>
          </p:sp>
        </mc:Choice>
        <mc:Fallback xmlns:p15="http://schemas.microsoft.com/office/powerpoint/2012/main" xmlns:p14="http://schemas.microsoft.com/office/powerpoint/2010/main" xmlns=""/>
      </mc:AlternateContent>
      <mc:AlternateContent xmlns:mc="http://schemas.openxmlformats.org/markup-compatibility/2006" xmlns:a14="http://schemas.microsoft.com/office/drawing/2010/main">
        <mc:Choice Requires="a14">
          <p:sp>
            <p:nvSpPr>
              <p:cNvPr id="478" name="ZoneTexte 477"/>
              <p:cNvSpPr txBox="1"/>
              <p:nvPr/>
            </p:nvSpPr>
            <p:spPr>
              <a:xfrm>
                <a:off x="2999520" y="1433880"/>
                <a:ext cx="4205160" cy="506880"/>
              </a:xfrm>
              <a:prstGeom prst="rect">
                <a:avLst/>
              </a:prstGeom>
            </p:spPr>
            <p:txBody>
              <a:bodyPr/>
              <a:lstStyle/>
              <a:p>
                <a14:m>
                  <m:oMathPara xmlns:m="http://schemas.openxmlformats.org/officeDocument/2006/math">
                    <m:oMathParaPr>
                      <m:jc m:val="centerGroup"/>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𝑉</m:t>
                          </m:r>
                        </m:e>
                        <m:sub>
                          <m:r>
                            <a:rPr>
                              <a:latin typeface="Cambria Math" panose="02040503050406030204" pitchFamily="18" charset="0"/>
                            </a:rPr>
                            <m:t>𝑟</m:t>
                          </m:r>
                        </m:sub>
                      </m:sSub>
                      <m:r>
                        <a:rPr>
                          <a:latin typeface="Cambria Math" panose="02040503050406030204" pitchFamily="18" charset="0"/>
                        </a:rPr>
                        <m:t>∈</m:t>
                      </m:r>
                      <m:d>
                        <m:dPr>
                          <m:begChr m:val="]"/>
                          <m:endChr m:val="]"/>
                          <m:ctrlPr>
                            <a:rPr i="1">
                              <a:latin typeface="Cambria Math" panose="02040503050406030204" pitchFamily="18" charset="0"/>
                            </a:rPr>
                          </m:ctrlPr>
                        </m:dPr>
                        <m:e>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𝑉</m:t>
                              </m:r>
                            </m:e>
                            <m:sub>
                              <m:r>
                                <a:rPr>
                                  <a:latin typeface="Cambria Math" panose="02040503050406030204" pitchFamily="18" charset="0"/>
                                </a:rPr>
                                <m:t>𝑁𝑦𝑞𝑢𝑖𝑠𝑡</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𝑉</m:t>
                              </m:r>
                            </m:e>
                            <m:sub>
                              <m:r>
                                <a:rPr>
                                  <a:latin typeface="Cambria Math" panose="02040503050406030204" pitchFamily="18" charset="0"/>
                                </a:rPr>
                                <m:t>𝑁𝑦𝑞𝑢𝑖𝑠𝑡</m:t>
                              </m:r>
                            </m:sub>
                          </m:sSub>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𝑉</m:t>
                          </m:r>
                        </m:e>
                        <m:sub>
                          <m:r>
                            <a:rPr>
                              <a:latin typeface="Cambria Math" panose="02040503050406030204" pitchFamily="18" charset="0"/>
                            </a:rPr>
                            <m:t>𝑁𝑦𝑞𝑢𝑖𝑠𝑡</m:t>
                          </m:r>
                        </m:sub>
                      </m:sSub>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𝜆</m:t>
                          </m:r>
                        </m:num>
                        <m:den>
                          <m:r>
                            <a:rPr>
                              <a:latin typeface="Cambria Math" panose="02040503050406030204" pitchFamily="18" charset="0"/>
                            </a:rPr>
                            <m:t>4</m:t>
                          </m:r>
                          <m:r>
                            <a:rPr>
                              <a:latin typeface="Cambria Math" panose="02040503050406030204" pitchFamily="18" charset="0"/>
                            </a:rPr>
                            <m:t>𝑃𝑅𝑇</m:t>
                          </m:r>
                        </m:den>
                      </m:f>
                    </m:oMath>
                  </m:oMathPara>
                </a14:m>
                <a:endParaRPr/>
              </a:p>
            </p:txBody>
          </p:sp>
        </mc:Choice>
        <mc:Fallback xmlns:p15="http://schemas.microsoft.com/office/powerpoint/2012/main" xmlns:p14="http://schemas.microsoft.com/office/powerpoint/2010/main" xmlns=""/>
      </mc:AlternateContent>
      <p:sp>
        <p:nvSpPr>
          <p:cNvPr id="479" name="Flèche : droite 478"/>
          <p:cNvSpPr/>
          <p:nvPr/>
        </p:nvSpPr>
        <p:spPr>
          <a:xfrm>
            <a:off x="2376000" y="1477080"/>
            <a:ext cx="492120" cy="397800"/>
          </a:xfrm>
          <a:prstGeom prst="rightArrow">
            <a:avLst>
              <a:gd name="adj1" fmla="val 50000"/>
              <a:gd name="adj2" fmla="val 30928"/>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1800" b="0" strike="noStrike" spc="-1">
              <a:solidFill>
                <a:srgbClr val="000000"/>
              </a:solidFill>
              <a:latin typeface="Times New Roman"/>
            </a:endParaRPr>
          </a:p>
        </p:txBody>
      </p:sp>
      <p:sp>
        <p:nvSpPr>
          <p:cNvPr id="480" name="ZoneTexte 479"/>
          <p:cNvSpPr txBox="1"/>
          <p:nvPr/>
        </p:nvSpPr>
        <p:spPr>
          <a:xfrm>
            <a:off x="6841080" y="2594160"/>
            <a:ext cx="1040760" cy="343800"/>
          </a:xfrm>
          <a:prstGeom prst="rect">
            <a:avLst/>
          </a:prstGeom>
          <a:solidFill>
            <a:srgbClr val="FFFFFF"/>
          </a:solidFill>
          <a:ln w="0">
            <a:noFill/>
          </a:ln>
        </p:spPr>
        <p:txBody>
          <a:bodyPr lIns="90000" tIns="45000" rIns="90000" bIns="45000" anchor="t">
            <a:noAutofit/>
          </a:bodyPr>
          <a:lstStyle/>
          <a:p>
            <a:r>
              <a:rPr lang="en-GB" sz="1800" b="0" strike="noStrike" spc="-1">
                <a:solidFill>
                  <a:srgbClr val="000000"/>
                </a:solidFill>
                <a:latin typeface="Times New Roman"/>
              </a:rPr>
              <a:t>True Vr</a:t>
            </a:r>
            <a:endParaRPr lang="fr-FR" sz="1800" b="0" strike="noStrike" spc="-1">
              <a:solidFill>
                <a:srgbClr val="000000"/>
              </a:solidFill>
              <a:latin typeface="Times New Roman"/>
            </a:endParaRPr>
          </a:p>
        </p:txBody>
      </p:sp>
      <p:sp>
        <p:nvSpPr>
          <p:cNvPr id="481" name="ZoneTexte 480"/>
          <p:cNvSpPr txBox="1"/>
          <p:nvPr/>
        </p:nvSpPr>
        <p:spPr>
          <a:xfrm>
            <a:off x="3548520" y="2658600"/>
            <a:ext cx="1622160" cy="354240"/>
          </a:xfrm>
          <a:prstGeom prst="rect">
            <a:avLst/>
          </a:prstGeom>
          <a:solidFill>
            <a:srgbClr val="FFFFFF"/>
          </a:solidFill>
          <a:ln w="0">
            <a:noFill/>
          </a:ln>
        </p:spPr>
        <p:txBody>
          <a:bodyPr lIns="90000" tIns="45000" rIns="90000" bIns="45000" anchor="t">
            <a:noAutofit/>
          </a:bodyPr>
          <a:lstStyle/>
          <a:p>
            <a:r>
              <a:rPr lang="en-GB" sz="1800" b="0" strike="noStrike" spc="-1">
                <a:solidFill>
                  <a:srgbClr val="000000"/>
                </a:solidFill>
                <a:latin typeface="Times New Roman"/>
              </a:rPr>
              <a:t>Folded Vr</a:t>
            </a:r>
            <a:endParaRPr lang="fr-FR" sz="1800" b="0" strike="noStrike" spc="-1">
              <a:solidFill>
                <a:srgbClr val="000000"/>
              </a:solidFill>
              <a:latin typeface="Times New Roman"/>
            </a:endParaRPr>
          </a:p>
        </p:txBody>
      </p:sp>
      <p:sp>
        <p:nvSpPr>
          <p:cNvPr id="482" name="ZoneTexte 481"/>
          <p:cNvSpPr txBox="1"/>
          <p:nvPr/>
        </p:nvSpPr>
        <p:spPr>
          <a:xfrm>
            <a:off x="3548520" y="4386600"/>
            <a:ext cx="1622160" cy="596520"/>
          </a:xfrm>
          <a:prstGeom prst="rect">
            <a:avLst/>
          </a:prstGeom>
          <a:solidFill>
            <a:srgbClr val="FFFFFF"/>
          </a:solidFill>
          <a:ln w="0">
            <a:noFill/>
          </a:ln>
        </p:spPr>
        <p:txBody>
          <a:bodyPr lIns="90000" tIns="45000" rIns="90000" bIns="45000" anchor="t">
            <a:noAutofit/>
          </a:bodyPr>
          <a:lstStyle/>
          <a:p>
            <a:r>
              <a:rPr lang="en-GB" sz="1800" b="0" strike="noStrike" spc="-1">
                <a:solidFill>
                  <a:srgbClr val="000000"/>
                </a:solidFill>
                <a:latin typeface="Times New Roman"/>
              </a:rPr>
              <a:t>Unambigous velocity range</a:t>
            </a:r>
            <a:endParaRPr lang="fr-FR" sz="1800" b="0" strike="noStrike" spc="-1">
              <a:solidFill>
                <a:srgbClr val="000000"/>
              </a:solidFill>
              <a:latin typeface="Times New Roman"/>
            </a:endParaRPr>
          </a:p>
        </p:txBody>
      </p:sp>
      <mc:AlternateContent xmlns:mc="http://schemas.openxmlformats.org/markup-compatibility/2006" xmlns:a14="http://schemas.microsoft.com/office/drawing/2010/main">
        <mc:Choice Requires="a14">
          <p:sp>
            <p:nvSpPr>
              <p:cNvPr id="483" name="ZoneTexte 482"/>
              <p:cNvSpPr txBox="1"/>
              <p:nvPr/>
            </p:nvSpPr>
            <p:spPr>
              <a:xfrm>
                <a:off x="3359520" y="5501880"/>
                <a:ext cx="2402640" cy="331920"/>
              </a:xfrm>
              <a:prstGeom prst="rect">
                <a:avLst/>
              </a:prstGeom>
            </p:spPr>
            <p:txBody>
              <a:bodyPr/>
              <a:lstStyle/>
              <a:p>
                <a14:m>
                  <m:oMathPara xmlns:m="http://schemas.openxmlformats.org/officeDocument/2006/math">
                    <m:oMathParaPr>
                      <m:jc m:val="centerGroup"/>
                    </m:oMathParaPr>
                    <m:oMath xmlns:m="http://schemas.openxmlformats.org/officeDocument/2006/math">
                      <m:sSup>
                        <m:sSupPr>
                          <m:ctrlPr>
                            <a:rPr>
                              <a:latin typeface="Cambria Math" panose="02040503050406030204" pitchFamily="18" charset="0"/>
                            </a:rPr>
                          </m:ctrlPr>
                        </m:sSupPr>
                        <m:e>
                          <m:sSub>
                            <m:sSubPr>
                              <m:ctrlPr>
                                <a:rPr>
                                  <a:latin typeface="Cambria Math" panose="02040503050406030204" pitchFamily="18" charset="0"/>
                                </a:rPr>
                              </m:ctrlPr>
                            </m:sSubPr>
                            <m:e>
                              <m:r>
                                <a:rPr>
                                  <a:latin typeface="Cambria Math" panose="02040503050406030204" pitchFamily="18" charset="0"/>
                                </a:rPr>
                                <m:t>𝑉</m:t>
                              </m:r>
                            </m:e>
                            <m:sub>
                              <m:r>
                                <a:rPr>
                                  <a:latin typeface="Cambria Math" panose="02040503050406030204" pitchFamily="18" charset="0"/>
                                </a:rPr>
                                <m:t>𝑟</m:t>
                              </m:r>
                            </m:sub>
                          </m:sSub>
                        </m:e>
                        <m:sup>
                          <m:r>
                            <a:rPr>
                              <a:latin typeface="Cambria Math" panose="02040503050406030204" pitchFamily="18" charset="0"/>
                            </a:rPr>
                            <m:t>𝑡𝑟𝑢𝑒</m:t>
                          </m:r>
                        </m:sup>
                      </m:sSup>
                      <m:r>
                        <a:rPr>
                          <a:latin typeface="Cambria Math" panose="02040503050406030204" pitchFamily="18" charset="0"/>
                        </a:rPr>
                        <m:t>=</m:t>
                      </m:r>
                      <m:sSup>
                        <m:sSupPr>
                          <m:ctrlPr>
                            <a:rPr i="1">
                              <a:latin typeface="Cambria Math" panose="02040503050406030204" pitchFamily="18" charset="0"/>
                            </a:rPr>
                          </m:ctrlPr>
                        </m:sSupPr>
                        <m:e>
                          <m:sSub>
                            <m:sSubPr>
                              <m:ctrlPr>
                                <a:rPr i="1">
                                  <a:latin typeface="Cambria Math" panose="02040503050406030204" pitchFamily="18" charset="0"/>
                                </a:rPr>
                              </m:ctrlPr>
                            </m:sSubPr>
                            <m:e>
                              <m:r>
                                <a:rPr>
                                  <a:latin typeface="Cambria Math" panose="02040503050406030204" pitchFamily="18" charset="0"/>
                                </a:rPr>
                                <m:t>𝑉</m:t>
                              </m:r>
                            </m:e>
                            <m:sub>
                              <m:r>
                                <a:rPr>
                                  <a:latin typeface="Cambria Math" panose="02040503050406030204" pitchFamily="18" charset="0"/>
                                </a:rPr>
                                <m:t>𝑟</m:t>
                              </m:r>
                            </m:sub>
                          </m:sSub>
                        </m:e>
                        <m:sup>
                          <m:r>
                            <a:rPr>
                              <a:latin typeface="Cambria Math" panose="02040503050406030204" pitchFamily="18" charset="0"/>
                            </a:rPr>
                            <m:t>𝑜𝑏𝑠</m:t>
                          </m:r>
                        </m:sup>
                      </m:sSup>
                      <m:r>
                        <a:rPr>
                          <a:latin typeface="Cambria Math" panose="02040503050406030204" pitchFamily="18" charset="0"/>
                        </a:rPr>
                        <m:t>+2</m:t>
                      </m:r>
                      <m:sSub>
                        <m:sSubPr>
                          <m:ctrlPr>
                            <a:rPr i="1">
                              <a:latin typeface="Cambria Math" panose="02040503050406030204" pitchFamily="18" charset="0"/>
                            </a:rPr>
                          </m:ctrlPr>
                        </m:sSubPr>
                        <m:e>
                          <m:r>
                            <a:rPr>
                              <a:latin typeface="Cambria Math" panose="02040503050406030204" pitchFamily="18" charset="0"/>
                            </a:rPr>
                            <m:t>𝑘𝑉</m:t>
                          </m:r>
                        </m:e>
                        <m:sub>
                          <m:r>
                            <a:rPr>
                              <a:latin typeface="Cambria Math" panose="02040503050406030204" pitchFamily="18" charset="0"/>
                            </a:rPr>
                            <m:t>𝑁𝑦𝑞𝑢𝑖𝑠𝑡</m:t>
                          </m:r>
                        </m:sub>
                      </m:sSub>
                    </m:oMath>
                  </m:oMathPara>
                </a14:m>
                <a:endParaRPr/>
              </a:p>
            </p:txBody>
          </p:sp>
        </mc:Choice>
        <mc:Fallback xmlns:p15="http://schemas.microsoft.com/office/powerpoint/2012/main" xmlns:p14="http://schemas.microsoft.com/office/powerpoint/2010/main" xmlns=""/>
      </mc:AlternateContent>
      <p:sp>
        <p:nvSpPr>
          <p:cNvPr id="3" name="PlaceHolder 2"/>
          <p:cNvSpPr>
            <a:spLocks noGrp="1"/>
          </p:cNvSpPr>
          <p:nvPr>
            <p:ph type="ftr" idx="3"/>
          </p:nvPr>
        </p:nvSpPr>
        <p:spPr/>
        <p:txBody>
          <a:bodyPr/>
          <a:lstStyle/>
          <a:p>
            <a:r>
              <a:t>Pyrad course: Introduction to weather radar</a:t>
            </a:r>
          </a:p>
        </p:txBody>
      </p:sp>
      <p:sp>
        <p:nvSpPr>
          <p:cNvPr id="4" name="PlaceHolder 3"/>
          <p:cNvSpPr>
            <a:spLocks noGrp="1"/>
          </p:cNvSpPr>
          <p:nvPr>
            <p:ph type="sldNum" idx="4"/>
          </p:nvPr>
        </p:nvSpPr>
        <p:spPr/>
        <p:txBody>
          <a:bodyPr/>
          <a:lstStyle/>
          <a:p>
            <a:fld id="{C6935D6B-A84D-4D53-8419-911B875C2F6B}" type="slidenum">
              <a:t>35</a:t>
            </a:fld>
            <a:endParaRPr/>
          </a:p>
        </p:txBody>
      </p:sp>
      <p:sp>
        <p:nvSpPr>
          <p:cNvPr id="5" name="PlaceHolder 4"/>
          <p:cNvSpPr>
            <a:spLocks noGrp="1"/>
          </p:cNvSpPr>
          <p:nvPr>
            <p:ph type="dt" idx="5"/>
          </p:nvPr>
        </p:nvSpPr>
        <p:spPr/>
        <p:txBody>
          <a:bodyPr/>
          <a:lstStyle/>
          <a:p>
            <a:fld id="{E3C55581-6F76-44B2-91F1-971EE1322FED}" type="datetime1">
              <a:rPr lang="ca-ES"/>
              <a:t>16/8/2023</a:t>
            </a:fld>
            <a:endParaRPr lang="ca-E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Doppler dilemma</a:t>
            </a:r>
            <a:endParaRPr lang="fr-FR" sz="2400" b="1" strike="noStrike" spc="-1">
              <a:solidFill>
                <a:srgbClr val="000000"/>
              </a:solidFill>
              <a:latin typeface="Arial"/>
            </a:endParaRPr>
          </a:p>
        </p:txBody>
      </p:sp>
      <mc:AlternateContent xmlns:mc="http://schemas.openxmlformats.org/markup-compatibility/2006" xmlns:a14="http://schemas.microsoft.com/office/drawing/2010/main">
        <mc:Choice Requires="a14">
          <p:sp>
            <p:nvSpPr>
              <p:cNvPr id="485" name="ZoneTexte 484"/>
              <p:cNvSpPr txBox="1"/>
              <p:nvPr/>
            </p:nvSpPr>
            <p:spPr>
              <a:xfrm>
                <a:off x="983520" y="1181880"/>
                <a:ext cx="1698840" cy="598680"/>
              </a:xfrm>
              <a:prstGeom prst="rect">
                <a:avLst/>
              </a:prstGeom>
            </p:spPr>
            <p:txBody>
              <a:bodyPr/>
              <a:lstStyle/>
              <a:p>
                <a14:m>
                  <m:oMathPara xmlns:m="http://schemas.openxmlformats.org/officeDocument/2006/math">
                    <m:oMathParaPr>
                      <m:jc m:val="centerGroup"/>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𝑉</m:t>
                          </m:r>
                        </m:e>
                        <m:sub>
                          <m:r>
                            <a:rPr>
                              <a:latin typeface="Cambria Math" panose="02040503050406030204" pitchFamily="18" charset="0"/>
                            </a:rPr>
                            <m:t>𝑁𝑦𝑞𝑢𝑖𝑠𝑡</m:t>
                          </m:r>
                        </m:sub>
                      </m:sSub>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𝜆</m:t>
                          </m:r>
                          <m:r>
                            <a:rPr>
                              <a:latin typeface="Cambria Math" panose="02040503050406030204" pitchFamily="18" charset="0"/>
                            </a:rPr>
                            <m:t>𝑃𝑅𝐹</m:t>
                          </m:r>
                        </m:num>
                        <m:den>
                          <m:r>
                            <a:rPr>
                              <a:latin typeface="Cambria Math" panose="02040503050406030204" pitchFamily="18" charset="0"/>
                            </a:rPr>
                            <m:t>4</m:t>
                          </m:r>
                        </m:den>
                      </m:f>
                    </m:oMath>
                  </m:oMathPara>
                </a14:m>
                <a:endParaRPr/>
              </a:p>
            </p:txBody>
          </p:sp>
        </mc:Choice>
        <mc:Fallback xmlns:p15="http://schemas.microsoft.com/office/powerpoint/2012/main" xmlns:p14="http://schemas.microsoft.com/office/powerpoint/2010/main" xmlns=""/>
      </mc:AlternateContent>
      <p:sp>
        <p:nvSpPr>
          <p:cNvPr id="486" name="ZoneTexte 485"/>
          <p:cNvSpPr txBox="1"/>
          <p:nvPr/>
        </p:nvSpPr>
        <p:spPr>
          <a:xfrm>
            <a:off x="3044520" y="1634040"/>
            <a:ext cx="3639240" cy="555480"/>
          </a:xfrm>
          <a:prstGeom prst="rect">
            <a:avLst/>
          </a:prstGeom>
          <a:solidFill>
            <a:srgbClr val="FFFFFF"/>
          </a:solidFill>
          <a:ln w="0">
            <a:noFill/>
          </a:ln>
        </p:spPr>
        <p:txBody>
          <a:bodyPr lIns="90000" tIns="45000" rIns="90000" bIns="45000" anchor="t">
            <a:noAutofit/>
          </a:bodyPr>
          <a:lstStyle/>
          <a:p>
            <a:pPr>
              <a:lnSpc>
                <a:spcPct val="100000"/>
              </a:lnSpc>
            </a:pPr>
            <a:r>
              <a:rPr lang="en-GB" sz="2000" b="0" strike="noStrike" spc="-1">
                <a:solidFill>
                  <a:srgbClr val="000000"/>
                </a:solidFill>
                <a:latin typeface="Times New Roman"/>
                <a:ea typeface="Times New Roman"/>
              </a:rPr>
              <a:t>↑</a:t>
            </a:r>
            <a:r>
              <a:rPr lang="en-GB" sz="2000" b="0" strike="noStrike" spc="-1">
                <a:solidFill>
                  <a:srgbClr val="000000"/>
                </a:solidFill>
                <a:latin typeface="Times New Roman"/>
              </a:rPr>
              <a:t>PRF </a:t>
            </a:r>
            <a:r>
              <a:rPr lang="en-GB" sz="2000" b="0" strike="noStrike" spc="-1">
                <a:solidFill>
                  <a:srgbClr val="000000"/>
                </a:solidFill>
                <a:latin typeface="Times New Roman"/>
                <a:ea typeface="Times New Roman"/>
              </a:rPr>
              <a:t> =&gt; ↑ v</a:t>
            </a:r>
            <a:r>
              <a:rPr lang="en-GB" sz="2000" b="0" strike="noStrike" spc="-1" baseline="-8000">
                <a:solidFill>
                  <a:srgbClr val="000000"/>
                </a:solidFill>
                <a:latin typeface="Times New Roman"/>
                <a:ea typeface="Times New Roman"/>
              </a:rPr>
              <a:t>Nyquist</a:t>
            </a:r>
            <a:r>
              <a:rPr lang="en-GB" sz="2000" b="1" strike="noStrike" spc="-1" baseline="-8000">
                <a:solidFill>
                  <a:srgbClr val="C9211E"/>
                </a:solidFill>
                <a:latin typeface="Times New Roman"/>
                <a:ea typeface="Times New Roman"/>
              </a:rPr>
              <a:t> </a:t>
            </a:r>
            <a:r>
              <a:rPr lang="en-GB" sz="2000" b="1" strike="noStrike" spc="-1">
                <a:solidFill>
                  <a:srgbClr val="C9211E"/>
                </a:solidFill>
                <a:latin typeface="Times New Roman"/>
                <a:ea typeface="Times New Roman"/>
              </a:rPr>
              <a:t>BUT</a:t>
            </a:r>
            <a:r>
              <a:rPr lang="en-GB" sz="2000" b="0" strike="noStrike" spc="-1">
                <a:solidFill>
                  <a:srgbClr val="000000"/>
                </a:solidFill>
                <a:latin typeface="Times New Roman"/>
                <a:ea typeface="Times New Roman"/>
              </a:rPr>
              <a:t> ↓ r</a:t>
            </a:r>
            <a:r>
              <a:rPr lang="en-GB" sz="2000" b="0" strike="noStrike" spc="-1" baseline="-8000">
                <a:solidFill>
                  <a:srgbClr val="000000"/>
                </a:solidFill>
                <a:latin typeface="Times New Roman"/>
                <a:ea typeface="Times New Roman"/>
              </a:rPr>
              <a:t>rmax</a:t>
            </a:r>
            <a:endParaRPr lang="fr-FR" sz="2000" b="0" strike="noStrike" spc="-1">
              <a:solidFill>
                <a:srgbClr val="000000"/>
              </a:solidFill>
              <a:latin typeface="Times New Roman"/>
            </a:endParaRPr>
          </a:p>
        </p:txBody>
      </p:sp>
      <mc:AlternateContent xmlns:mc="http://schemas.openxmlformats.org/markup-compatibility/2006" xmlns:a14="http://schemas.microsoft.com/office/drawing/2010/main">
        <mc:Choice Requires="a14">
          <p:sp>
            <p:nvSpPr>
              <p:cNvPr id="487" name="ZoneTexte 486"/>
              <p:cNvSpPr txBox="1"/>
              <p:nvPr/>
            </p:nvSpPr>
            <p:spPr>
              <a:xfrm>
                <a:off x="1051560" y="1881000"/>
                <a:ext cx="1206360" cy="598680"/>
              </a:xfrm>
              <a:prstGeom prst="rect">
                <a:avLst/>
              </a:prstGeom>
            </p:spPr>
            <p:txBody>
              <a:bodyPr/>
              <a:lstStyle/>
              <a:p>
                <a14:m>
                  <m:oMathPara xmlns:m="http://schemas.openxmlformats.org/officeDocument/2006/math">
                    <m:oMathParaPr>
                      <m:jc m:val="centerGroup"/>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𝑟</m:t>
                          </m:r>
                        </m:e>
                        <m:sub>
                          <m:r>
                            <a:rPr>
                              <a:latin typeface="Cambria Math" panose="02040503050406030204" pitchFamily="18" charset="0"/>
                            </a:rPr>
                            <m:t>𝑚𝑎𝑥</m:t>
                          </m:r>
                        </m:sub>
                      </m:sSub>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𝑐</m:t>
                          </m:r>
                        </m:num>
                        <m:den>
                          <m:r>
                            <a:rPr>
                              <a:latin typeface="Cambria Math" panose="02040503050406030204" pitchFamily="18" charset="0"/>
                            </a:rPr>
                            <m:t>𝑃𝑅𝐹</m:t>
                          </m:r>
                        </m:den>
                      </m:f>
                    </m:oMath>
                  </m:oMathPara>
                </a14:m>
                <a:endParaRPr/>
              </a:p>
            </p:txBody>
          </p:sp>
        </mc:Choice>
        <mc:Fallback xmlns:p15="http://schemas.microsoft.com/office/powerpoint/2012/main" xmlns:p14="http://schemas.microsoft.com/office/powerpoint/2010/main" xmlns=""/>
      </mc:AlternateContent>
      <p:sp>
        <p:nvSpPr>
          <p:cNvPr id="488" name="Forme libre : forme 487"/>
          <p:cNvSpPr/>
          <p:nvPr/>
        </p:nvSpPr>
        <p:spPr>
          <a:xfrm rot="10800000">
            <a:off x="2732760" y="1005480"/>
            <a:ext cx="192600" cy="1735920"/>
          </a:xfrm>
          <a:custGeom>
            <a:avLst/>
            <a:gdLst>
              <a:gd name="textAreaLeft" fmla="*/ 123120 w 192600"/>
              <a:gd name="textAreaRight" fmla="*/ 192960 w 192600"/>
              <a:gd name="textAreaTop" fmla="*/ 45000 h 1735920"/>
              <a:gd name="textAreaBottom" fmla="*/ 1690920 h 1735920"/>
            </a:gdLst>
            <a:ahLst/>
            <a:cxnLst/>
            <a:rect l="textAreaLeft" t="textAreaTop" r="textAreaRight" b="textAreaBottom"/>
            <a:pathLst>
              <a:path w="21600" h="21600">
                <a:moveTo>
                  <a:pt x="21600" y="0"/>
                </a:moveTo>
                <a:cubicBezTo>
                  <a:pt x="16200" y="0"/>
                  <a:pt x="10800" y="900"/>
                  <a:pt x="10800" y="1800"/>
                </a:cubicBezTo>
                <a:lnTo>
                  <a:pt x="10800" y="9000"/>
                </a:lnTo>
                <a:cubicBezTo>
                  <a:pt x="10800" y="9900"/>
                  <a:pt x="5400" y="10800"/>
                  <a:pt x="0" y="10800"/>
                </a:cubicBezTo>
                <a:cubicBezTo>
                  <a:pt x="5400" y="10800"/>
                  <a:pt x="10800" y="11700"/>
                  <a:pt x="10800" y="12600"/>
                </a:cubicBezTo>
                <a:lnTo>
                  <a:pt x="10800" y="19800"/>
                </a:lnTo>
                <a:cubicBezTo>
                  <a:pt x="10800" y="20700"/>
                  <a:pt x="16200" y="21600"/>
                  <a:pt x="21600" y="21600"/>
                </a:cubicBezTo>
              </a:path>
            </a:pathLst>
          </a:custGeom>
          <a:noFill/>
          <a:ln w="36000">
            <a:solidFill>
              <a:srgbClr val="C9211E"/>
            </a:solidFill>
            <a:round/>
          </a:ln>
        </p:spPr>
        <p:style>
          <a:lnRef idx="0">
            <a:scrgbClr r="0" g="0" b="0"/>
          </a:lnRef>
          <a:fillRef idx="0">
            <a:scrgbClr r="0" g="0" b="0"/>
          </a:fillRef>
          <a:effectRef idx="0">
            <a:scrgbClr r="0" g="0" b="0"/>
          </a:effectRef>
          <a:fontRef idx="minor"/>
        </p:style>
        <p:txBody>
          <a:bodyPr lIns="108000" tIns="63000" rIns="108000" bIns="63000" anchor="ctr">
            <a:noAutofit/>
          </a:bodyPr>
          <a:lstStyle/>
          <a:p>
            <a:endParaRPr lang="en-GB" sz="1800" b="0" strike="noStrike" spc="-1">
              <a:solidFill>
                <a:srgbClr val="000000"/>
              </a:solidFill>
              <a:latin typeface="Times New Roman"/>
            </a:endParaRPr>
          </a:p>
        </p:txBody>
      </p:sp>
      <p:pic>
        <p:nvPicPr>
          <p:cNvPr id="489" name="Image 488"/>
          <p:cNvPicPr/>
          <p:nvPr/>
        </p:nvPicPr>
        <p:blipFill>
          <a:blip r:embed="rId2"/>
          <a:stretch/>
        </p:blipFill>
        <p:spPr>
          <a:xfrm>
            <a:off x="348480" y="4128840"/>
            <a:ext cx="10125720" cy="1666080"/>
          </a:xfrm>
          <a:prstGeom prst="rect">
            <a:avLst/>
          </a:prstGeom>
          <a:ln w="0">
            <a:noFill/>
          </a:ln>
        </p:spPr>
      </p:pic>
      <p:sp>
        <p:nvSpPr>
          <p:cNvPr id="490" name="ZoneTexte 489"/>
          <p:cNvSpPr txBox="1"/>
          <p:nvPr/>
        </p:nvSpPr>
        <p:spPr>
          <a:xfrm>
            <a:off x="799200" y="3357360"/>
            <a:ext cx="3422520" cy="399600"/>
          </a:xfrm>
          <a:prstGeom prst="rect">
            <a:avLst/>
          </a:prstGeom>
          <a:noFill/>
          <a:ln w="0">
            <a:noFill/>
          </a:ln>
        </p:spPr>
        <p:txBody>
          <a:bodyPr lIns="90000" tIns="45000" rIns="90000" bIns="45000" anchor="t">
            <a:noAutofit/>
          </a:bodyPr>
          <a:lstStyle/>
          <a:p>
            <a:r>
              <a:rPr lang="en-GB" sz="2200" b="0" strike="noStrike" spc="-1">
                <a:solidFill>
                  <a:srgbClr val="000000"/>
                </a:solidFill>
                <a:latin typeface="Times New Roman"/>
              </a:rPr>
              <a:t>Solution : </a:t>
            </a:r>
            <a:r>
              <a:rPr lang="en-GB" sz="2200" b="1" strike="noStrike" spc="-1">
                <a:solidFill>
                  <a:srgbClr val="000000"/>
                </a:solidFill>
                <a:latin typeface="Times New Roman"/>
              </a:rPr>
              <a:t>MULTIPLE PRF</a:t>
            </a:r>
            <a:endParaRPr lang="fr-FR" sz="2200" b="0" strike="noStrike" spc="-1">
              <a:solidFill>
                <a:srgbClr val="000000"/>
              </a:solidFill>
              <a:latin typeface="Times New Roman"/>
            </a:endParaRPr>
          </a:p>
        </p:txBody>
      </p:sp>
      <p:sp>
        <p:nvSpPr>
          <p:cNvPr id="491" name="ZoneTexte 490"/>
          <p:cNvSpPr txBox="1"/>
          <p:nvPr/>
        </p:nvSpPr>
        <p:spPr>
          <a:xfrm>
            <a:off x="1775160" y="6012000"/>
            <a:ext cx="5810400" cy="596520"/>
          </a:xfrm>
          <a:prstGeom prst="rect">
            <a:avLst/>
          </a:prstGeom>
          <a:noFill/>
          <a:ln w="0">
            <a:noFill/>
          </a:ln>
        </p:spPr>
        <p:txBody>
          <a:bodyPr lIns="90000" tIns="45000" rIns="90000" bIns="45000" anchor="t">
            <a:noAutofit/>
          </a:bodyPr>
          <a:lstStyle/>
          <a:p>
            <a:r>
              <a:rPr lang="en-GB" sz="1800" b="0" strike="noStrike" spc="-1">
                <a:solidFill>
                  <a:srgbClr val="000000"/>
                </a:solidFill>
                <a:latin typeface="Times New Roman"/>
              </a:rPr>
              <a:t>We get 2 or more Vr potentially folded in 2 or more </a:t>
            </a:r>
            <a:r>
              <a:rPr lang="en-GB" sz="1800" b="0" strike="noStrike" spc="-1">
                <a:solidFill>
                  <a:srgbClr val="000000"/>
                </a:solidFill>
                <a:latin typeface="Times New Roman"/>
                <a:ea typeface="Times New Roman"/>
              </a:rPr>
              <a:t>±</a:t>
            </a:r>
            <a:r>
              <a:rPr lang="en-GB" sz="1800" b="0" strike="noStrike" spc="-1">
                <a:solidFill>
                  <a:srgbClr val="000000"/>
                </a:solidFill>
                <a:latin typeface="Times New Roman"/>
              </a:rPr>
              <a:t>V</a:t>
            </a:r>
            <a:r>
              <a:rPr lang="en-GB" sz="1800" b="0" strike="noStrike" spc="-1" baseline="-8000">
                <a:solidFill>
                  <a:srgbClr val="000000"/>
                </a:solidFill>
                <a:latin typeface="Times New Roman"/>
              </a:rPr>
              <a:t>nyquist</a:t>
            </a:r>
            <a:endParaRPr lang="fr-FR" sz="1800" b="0" strike="noStrike" spc="-1">
              <a:solidFill>
                <a:srgbClr val="000000"/>
              </a:solidFill>
              <a:latin typeface="Times New Roman"/>
            </a:endParaRPr>
          </a:p>
          <a:p>
            <a:r>
              <a:rPr lang="en-GB" sz="1800" b="0" strike="noStrike" spc="-1">
                <a:solidFill>
                  <a:srgbClr val="000000"/>
                </a:solidFill>
                <a:latin typeface="Times New Roman"/>
              </a:rPr>
              <a:t>Combining them properly we can extend the Nyquist interval</a:t>
            </a:r>
            <a:endParaRPr lang="fr-FR" sz="1800" b="0" strike="noStrike" spc="-1">
              <a:solidFill>
                <a:srgbClr val="000000"/>
              </a:solidFill>
              <a:latin typeface="Times New Roman"/>
            </a:endParaRPr>
          </a:p>
        </p:txBody>
      </p:sp>
      <p:sp>
        <p:nvSpPr>
          <p:cNvPr id="3" name="PlaceHolder 2"/>
          <p:cNvSpPr>
            <a:spLocks noGrp="1"/>
          </p:cNvSpPr>
          <p:nvPr>
            <p:ph type="ftr" idx="3"/>
          </p:nvPr>
        </p:nvSpPr>
        <p:spPr/>
        <p:txBody>
          <a:bodyPr/>
          <a:lstStyle/>
          <a:p>
            <a:r>
              <a:t>Pyrad course: Introduction to weather radar</a:t>
            </a:r>
          </a:p>
        </p:txBody>
      </p:sp>
      <p:sp>
        <p:nvSpPr>
          <p:cNvPr id="4" name="PlaceHolder 3"/>
          <p:cNvSpPr>
            <a:spLocks noGrp="1"/>
          </p:cNvSpPr>
          <p:nvPr>
            <p:ph type="sldNum" idx="4"/>
          </p:nvPr>
        </p:nvSpPr>
        <p:spPr/>
        <p:txBody>
          <a:bodyPr/>
          <a:lstStyle/>
          <a:p>
            <a:fld id="{8A9C43DC-9AC8-4709-B1B9-61DF75F3B5D3}" type="slidenum">
              <a:t>36</a:t>
            </a:fld>
            <a:endParaRPr/>
          </a:p>
        </p:txBody>
      </p:sp>
      <p:sp>
        <p:nvSpPr>
          <p:cNvPr id="5" name="PlaceHolder 4"/>
          <p:cNvSpPr>
            <a:spLocks noGrp="1"/>
          </p:cNvSpPr>
          <p:nvPr>
            <p:ph type="dt" idx="5"/>
          </p:nvPr>
        </p:nvSpPr>
        <p:spPr/>
        <p:txBody>
          <a:bodyPr/>
          <a:lstStyle/>
          <a:p>
            <a:fld id="{4E711118-0716-4D88-BDD4-239180AD1E66}" type="datetime1">
              <a:rPr lang="ca-ES"/>
              <a:t>16/8/2023</a:t>
            </a:fld>
            <a:endParaRPr lang="ca-E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Doppler spectrum</a:t>
            </a:r>
            <a:endParaRPr lang="fr-FR" sz="2400" b="1" strike="noStrike" spc="-1">
              <a:solidFill>
                <a:srgbClr val="000000"/>
              </a:solidFill>
              <a:latin typeface="Arial"/>
            </a:endParaRPr>
          </a:p>
        </p:txBody>
      </p:sp>
      <p:sp>
        <p:nvSpPr>
          <p:cNvPr id="493" name="AutoShape 25"/>
          <p:cNvSpPr/>
          <p:nvPr/>
        </p:nvSpPr>
        <p:spPr>
          <a:xfrm rot="5400000">
            <a:off x="6596280" y="4403160"/>
            <a:ext cx="2254680" cy="1360440"/>
          </a:xfrm>
          <a:custGeom>
            <a:avLst/>
            <a:gdLst>
              <a:gd name="textAreaLeft" fmla="*/ 256320 w 2254680"/>
              <a:gd name="textAreaRight" fmla="*/ 1998360 w 2254680"/>
              <a:gd name="textAreaTop" fmla="*/ 154800 h 1360440"/>
              <a:gd name="textAreaBottom" fmla="*/ 1205640 h 1360440"/>
            </a:gdLst>
            <a:ahLst/>
            <a:cxnLst/>
            <a:rect l="textAreaLeft" t="textAreaTop" r="textAreaRight" b="textAreaBottom"/>
            <a:pathLst>
              <a:path w="21600" h="21600">
                <a:moveTo>
                  <a:pt x="0" y="0"/>
                </a:moveTo>
                <a:lnTo>
                  <a:pt x="1315" y="21600"/>
                </a:lnTo>
                <a:lnTo>
                  <a:pt x="20285" y="21600"/>
                </a:lnTo>
                <a:lnTo>
                  <a:pt x="21600" y="0"/>
                </a:lnTo>
                <a:close/>
              </a:path>
            </a:pathLst>
          </a:custGeom>
          <a:solidFill>
            <a:srgbClr val="777777">
              <a:alpha val="44000"/>
            </a:srgbClr>
          </a:solidFill>
          <a:ln w="0">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2100" b="0" strike="noStrike" spc="-1">
              <a:solidFill>
                <a:srgbClr val="000000"/>
              </a:solidFill>
              <a:latin typeface="Times New Roman"/>
            </a:endParaRPr>
          </a:p>
        </p:txBody>
      </p:sp>
      <p:sp>
        <p:nvSpPr>
          <p:cNvPr id="494" name="Ellipse 493"/>
          <p:cNvSpPr/>
          <p:nvPr/>
        </p:nvSpPr>
        <p:spPr>
          <a:xfrm>
            <a:off x="7193160" y="4369680"/>
            <a:ext cx="230400" cy="219960"/>
          </a:xfrm>
          <a:prstGeom prst="ellipse">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1800" b="0" strike="noStrike" spc="-1">
              <a:solidFill>
                <a:srgbClr val="000000"/>
              </a:solidFill>
              <a:latin typeface="Times New Roman"/>
            </a:endParaRPr>
          </a:p>
        </p:txBody>
      </p:sp>
      <p:sp>
        <p:nvSpPr>
          <p:cNvPr id="495" name="Ellipse 494"/>
          <p:cNvSpPr/>
          <p:nvPr/>
        </p:nvSpPr>
        <p:spPr>
          <a:xfrm>
            <a:off x="7733520" y="4513680"/>
            <a:ext cx="230400" cy="219960"/>
          </a:xfrm>
          <a:prstGeom prst="ellipse">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1800" b="0" strike="noStrike" spc="-1">
              <a:solidFill>
                <a:srgbClr val="000000"/>
              </a:solidFill>
              <a:latin typeface="Times New Roman"/>
            </a:endParaRPr>
          </a:p>
        </p:txBody>
      </p:sp>
      <p:sp>
        <p:nvSpPr>
          <p:cNvPr id="496" name="Ellipse 495"/>
          <p:cNvSpPr/>
          <p:nvPr/>
        </p:nvSpPr>
        <p:spPr>
          <a:xfrm>
            <a:off x="7193520" y="4909680"/>
            <a:ext cx="230400" cy="219960"/>
          </a:xfrm>
          <a:prstGeom prst="ellipse">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1800" b="0" strike="noStrike" spc="-1">
              <a:solidFill>
                <a:srgbClr val="000000"/>
              </a:solidFill>
              <a:latin typeface="Times New Roman"/>
            </a:endParaRPr>
          </a:p>
        </p:txBody>
      </p:sp>
      <p:sp>
        <p:nvSpPr>
          <p:cNvPr id="497" name="Ellipse 496"/>
          <p:cNvSpPr/>
          <p:nvPr/>
        </p:nvSpPr>
        <p:spPr>
          <a:xfrm>
            <a:off x="7841520" y="5017680"/>
            <a:ext cx="230400" cy="219960"/>
          </a:xfrm>
          <a:prstGeom prst="ellipse">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1800" b="0" strike="noStrike" spc="-1">
              <a:solidFill>
                <a:srgbClr val="000000"/>
              </a:solidFill>
              <a:latin typeface="Times New Roman"/>
            </a:endParaRPr>
          </a:p>
        </p:txBody>
      </p:sp>
      <p:sp>
        <p:nvSpPr>
          <p:cNvPr id="498" name="Ellipse 497"/>
          <p:cNvSpPr/>
          <p:nvPr/>
        </p:nvSpPr>
        <p:spPr>
          <a:xfrm>
            <a:off x="7517520" y="5377680"/>
            <a:ext cx="230400" cy="219960"/>
          </a:xfrm>
          <a:prstGeom prst="ellipse">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1800" b="0" strike="noStrike" spc="-1">
              <a:solidFill>
                <a:srgbClr val="000000"/>
              </a:solidFill>
              <a:latin typeface="Times New Roman"/>
            </a:endParaRPr>
          </a:p>
        </p:txBody>
      </p:sp>
      <p:sp>
        <p:nvSpPr>
          <p:cNvPr id="499" name="Ellipse 498"/>
          <p:cNvSpPr/>
          <p:nvPr/>
        </p:nvSpPr>
        <p:spPr>
          <a:xfrm>
            <a:off x="7193520" y="5665680"/>
            <a:ext cx="230400" cy="219960"/>
          </a:xfrm>
          <a:prstGeom prst="ellipse">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1800" b="0" strike="noStrike" spc="-1">
              <a:solidFill>
                <a:srgbClr val="000000"/>
              </a:solidFill>
              <a:latin typeface="Times New Roman"/>
            </a:endParaRPr>
          </a:p>
        </p:txBody>
      </p:sp>
      <p:sp>
        <p:nvSpPr>
          <p:cNvPr id="500" name="Ellipse 499"/>
          <p:cNvSpPr/>
          <p:nvPr/>
        </p:nvSpPr>
        <p:spPr>
          <a:xfrm>
            <a:off x="7193520" y="4369680"/>
            <a:ext cx="230400" cy="219960"/>
          </a:xfrm>
          <a:prstGeom prst="ellipse">
            <a:avLst/>
          </a:prstGeom>
          <a:solidFill>
            <a:srgbClr val="729FCF"/>
          </a:solidFill>
          <a:ln w="0">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endParaRPr lang="en-GB" sz="1800" b="0" strike="noStrike" spc="-1">
              <a:solidFill>
                <a:srgbClr val="000000"/>
              </a:solidFill>
              <a:latin typeface="Times New Roman"/>
            </a:endParaRPr>
          </a:p>
        </p:txBody>
      </p:sp>
      <p:sp>
        <p:nvSpPr>
          <p:cNvPr id="501" name="Connecteur droit 500"/>
          <p:cNvSpPr/>
          <p:nvPr/>
        </p:nvSpPr>
        <p:spPr>
          <a:xfrm flipH="1">
            <a:off x="6802560" y="4487040"/>
            <a:ext cx="390600" cy="104400"/>
          </a:xfrm>
          <a:prstGeom prst="line">
            <a:avLst/>
          </a:prstGeom>
          <a:ln w="0">
            <a:solidFill>
              <a:srgbClr val="000000"/>
            </a:solidFill>
            <a:tailEnd type="triangle" w="med" len="med"/>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n-GB" sz="1800" b="0" strike="noStrike" spc="-1">
              <a:solidFill>
                <a:srgbClr val="000000"/>
              </a:solidFill>
              <a:latin typeface="Times New Roman"/>
            </a:endParaRPr>
          </a:p>
        </p:txBody>
      </p:sp>
      <p:sp>
        <p:nvSpPr>
          <p:cNvPr id="502" name="Connecteur droit 501"/>
          <p:cNvSpPr/>
          <p:nvPr/>
        </p:nvSpPr>
        <p:spPr>
          <a:xfrm flipH="1">
            <a:off x="7367760" y="4623120"/>
            <a:ext cx="365760" cy="73080"/>
          </a:xfrm>
          <a:prstGeom prst="line">
            <a:avLst/>
          </a:prstGeom>
          <a:ln w="0">
            <a:solidFill>
              <a:srgbClr val="000000"/>
            </a:solidFill>
            <a:tailEnd type="triangle" w="med" len="med"/>
          </a:ln>
        </p:spPr>
        <p:style>
          <a:lnRef idx="0">
            <a:scrgbClr r="0" g="0" b="0"/>
          </a:lnRef>
          <a:fillRef idx="0">
            <a:scrgbClr r="0" g="0" b="0"/>
          </a:fillRef>
          <a:effectRef idx="0">
            <a:scrgbClr r="0" g="0" b="0"/>
          </a:effectRef>
          <a:fontRef idx="minor"/>
        </p:style>
        <p:txBody>
          <a:bodyPr lIns="90000" tIns="28080" rIns="90000" bIns="28080" anchor="ctr">
            <a:noAutofit/>
          </a:bodyPr>
          <a:lstStyle/>
          <a:p>
            <a:endParaRPr lang="en-GB" sz="1800" b="0" strike="noStrike" spc="-1">
              <a:solidFill>
                <a:srgbClr val="000000"/>
              </a:solidFill>
              <a:latin typeface="Times New Roman"/>
            </a:endParaRPr>
          </a:p>
        </p:txBody>
      </p:sp>
      <p:sp>
        <p:nvSpPr>
          <p:cNvPr id="503" name="Connecteur droit 502"/>
          <p:cNvSpPr/>
          <p:nvPr/>
        </p:nvSpPr>
        <p:spPr>
          <a:xfrm flipV="1">
            <a:off x="7423920" y="4968360"/>
            <a:ext cx="279000" cy="52560"/>
          </a:xfrm>
          <a:prstGeom prst="line">
            <a:avLst/>
          </a:prstGeom>
          <a:ln w="0">
            <a:solidFill>
              <a:srgbClr val="000000"/>
            </a:solidFill>
            <a:tailEnd type="triangle" w="med" len="med"/>
          </a:ln>
        </p:spPr>
        <p:style>
          <a:lnRef idx="0">
            <a:scrgbClr r="0" g="0" b="0"/>
          </a:lnRef>
          <a:fillRef idx="0">
            <a:scrgbClr r="0" g="0" b="0"/>
          </a:fillRef>
          <a:effectRef idx="0">
            <a:scrgbClr r="0" g="0" b="0"/>
          </a:effectRef>
          <a:fontRef idx="minor"/>
        </p:style>
        <p:txBody>
          <a:bodyPr lIns="90000" tIns="7560" rIns="90000" bIns="7560" anchor="ctr">
            <a:noAutofit/>
          </a:bodyPr>
          <a:lstStyle/>
          <a:p>
            <a:endParaRPr lang="en-GB" sz="1800" b="0" strike="noStrike" spc="-1">
              <a:solidFill>
                <a:srgbClr val="000000"/>
              </a:solidFill>
              <a:latin typeface="Times New Roman"/>
            </a:endParaRPr>
          </a:p>
        </p:txBody>
      </p:sp>
      <p:sp>
        <p:nvSpPr>
          <p:cNvPr id="504" name="Connecteur droit 503"/>
          <p:cNvSpPr/>
          <p:nvPr/>
        </p:nvSpPr>
        <p:spPr>
          <a:xfrm flipH="1">
            <a:off x="7503840" y="5146200"/>
            <a:ext cx="337680" cy="94320"/>
          </a:xfrm>
          <a:prstGeom prst="line">
            <a:avLst/>
          </a:prstGeom>
          <a:ln w="0">
            <a:solidFill>
              <a:srgbClr val="000000"/>
            </a:solidFill>
            <a:tailEnd type="triangle" w="med" len="med"/>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n-GB" sz="1800" b="0" strike="noStrike" spc="-1">
              <a:solidFill>
                <a:srgbClr val="000000"/>
              </a:solidFill>
              <a:latin typeface="Times New Roman"/>
            </a:endParaRPr>
          </a:p>
        </p:txBody>
      </p:sp>
      <p:sp>
        <p:nvSpPr>
          <p:cNvPr id="505" name="Connecteur droit 504"/>
          <p:cNvSpPr/>
          <p:nvPr/>
        </p:nvSpPr>
        <p:spPr>
          <a:xfrm flipH="1" flipV="1">
            <a:off x="7043400" y="5313960"/>
            <a:ext cx="474120" cy="198720"/>
          </a:xfrm>
          <a:prstGeom prst="line">
            <a:avLst/>
          </a:prstGeom>
          <a:ln w="0">
            <a:solidFill>
              <a:srgbClr val="000000"/>
            </a:solidFill>
            <a:tailEnd type="triangle" w="med" len="med"/>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n-GB" sz="1800" b="0" strike="noStrike" spc="-1">
              <a:solidFill>
                <a:srgbClr val="000000"/>
              </a:solidFill>
              <a:latin typeface="Times New Roman"/>
            </a:endParaRPr>
          </a:p>
        </p:txBody>
      </p:sp>
      <p:sp>
        <p:nvSpPr>
          <p:cNvPr id="506" name="Connecteur droit 505"/>
          <p:cNvSpPr/>
          <p:nvPr/>
        </p:nvSpPr>
        <p:spPr>
          <a:xfrm flipH="1">
            <a:off x="6802560" y="5795280"/>
            <a:ext cx="390960" cy="156960"/>
          </a:xfrm>
          <a:prstGeom prst="line">
            <a:avLst/>
          </a:prstGeom>
          <a:ln w="0">
            <a:solidFill>
              <a:srgbClr val="000000"/>
            </a:solidFill>
            <a:tailEnd type="triangle" w="med" len="med"/>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n-GB" sz="1800" b="0" strike="noStrike" spc="-1">
              <a:solidFill>
                <a:srgbClr val="000000"/>
              </a:solidFill>
              <a:latin typeface="Times New Roman"/>
            </a:endParaRPr>
          </a:p>
        </p:txBody>
      </p:sp>
      <p:sp>
        <p:nvSpPr>
          <p:cNvPr id="507" name="ZoneTexte 506"/>
          <p:cNvSpPr txBox="1"/>
          <p:nvPr/>
        </p:nvSpPr>
        <p:spPr>
          <a:xfrm>
            <a:off x="331560" y="1269360"/>
            <a:ext cx="9936720" cy="2435400"/>
          </a:xfrm>
          <a:prstGeom prst="rect">
            <a:avLst/>
          </a:prstGeom>
          <a:noFill/>
          <a:ln w="0">
            <a:noFill/>
          </a:ln>
        </p:spPr>
        <p:txBody>
          <a:bodyPr lIns="90000" tIns="45000" rIns="90000" bIns="45000" anchor="t">
            <a:noAutofit/>
          </a:bodyPr>
          <a:lstStyle/>
          <a:p>
            <a:r>
              <a:rPr lang="en-GB" sz="2200" b="0" strike="noStrike" spc="-1">
                <a:solidFill>
                  <a:srgbClr val="000000"/>
                </a:solidFill>
                <a:latin typeface="Times New Roman"/>
              </a:rPr>
              <a:t>The received signal phase will be a combination of multiple single scatterer returns</a:t>
            </a:r>
            <a:endParaRPr lang="fr-FR" sz="2200" b="0" strike="noStrike" spc="-1">
              <a:solidFill>
                <a:srgbClr val="000000"/>
              </a:solidFill>
              <a:latin typeface="Times New Roman"/>
            </a:endParaRPr>
          </a:p>
          <a:p>
            <a:r>
              <a:rPr lang="en-GB" sz="2200" b="0" strike="noStrike" spc="-1">
                <a:solidFill>
                  <a:srgbClr val="000000"/>
                </a:solidFill>
                <a:latin typeface="Times New Roman"/>
              </a:rPr>
              <a:t>Combining several pulses we can obtain the </a:t>
            </a:r>
            <a:r>
              <a:rPr lang="en-GB" sz="2200" b="1" strike="noStrike" spc="-1">
                <a:solidFill>
                  <a:srgbClr val="000000"/>
                </a:solidFill>
                <a:latin typeface="Times New Roman"/>
              </a:rPr>
              <a:t>Doppler spectrum</a:t>
            </a:r>
            <a:endParaRPr lang="fr-FR" sz="2200" b="0" strike="noStrike" spc="-1">
              <a:solidFill>
                <a:srgbClr val="000000"/>
              </a:solidFill>
              <a:latin typeface="Times New Roman"/>
            </a:endParaRPr>
          </a:p>
          <a:p>
            <a:r>
              <a:rPr lang="en-GB" sz="2200" b="0" strike="noStrike" spc="-1">
                <a:solidFill>
                  <a:srgbClr val="000000"/>
                </a:solidFill>
                <a:latin typeface="Times New Roman"/>
              </a:rPr>
              <a:t>The averaged velocity is the Doppler velocity representative of the global displacement (with respect to the radar) within the radar volume</a:t>
            </a:r>
            <a:endParaRPr lang="fr-FR" sz="2200" b="0" strike="noStrike" spc="-1">
              <a:solidFill>
                <a:srgbClr val="000000"/>
              </a:solidFill>
              <a:latin typeface="Times New Roman"/>
            </a:endParaRPr>
          </a:p>
          <a:p>
            <a:r>
              <a:rPr lang="en-GB" sz="2200" b="0" strike="noStrike" spc="-1">
                <a:solidFill>
                  <a:srgbClr val="000000"/>
                </a:solidFill>
                <a:latin typeface="Times New Roman"/>
              </a:rPr>
              <a:t>We can compute higher order moments such as the </a:t>
            </a:r>
            <a:r>
              <a:rPr lang="en-GB" sz="2200" b="1" strike="noStrike" spc="-1">
                <a:solidFill>
                  <a:srgbClr val="000000"/>
                </a:solidFill>
                <a:latin typeface="Times New Roman"/>
              </a:rPr>
              <a:t>Doppler spectrum width W</a:t>
            </a:r>
            <a:r>
              <a:rPr lang="en-GB" sz="2200" b="1" strike="noStrike" spc="-1" baseline="-8000">
                <a:solidFill>
                  <a:srgbClr val="000000"/>
                </a:solidFill>
                <a:latin typeface="Times New Roman"/>
              </a:rPr>
              <a:t>D</a:t>
            </a:r>
            <a:endParaRPr lang="fr-FR" sz="2200" b="0" strike="noStrike" spc="-1">
              <a:solidFill>
                <a:srgbClr val="000000"/>
              </a:solidFill>
              <a:latin typeface="Times New Roman"/>
            </a:endParaRPr>
          </a:p>
          <a:p>
            <a:r>
              <a:rPr lang="en-GB" sz="2200" b="1" strike="noStrike" spc="-1">
                <a:solidFill>
                  <a:srgbClr val="000000"/>
                </a:solidFill>
                <a:latin typeface="Times New Roman"/>
              </a:rPr>
              <a:t>W</a:t>
            </a:r>
            <a:r>
              <a:rPr lang="en-GB" sz="2200" b="1" strike="noStrike" spc="-1" baseline="-8000">
                <a:solidFill>
                  <a:srgbClr val="000000"/>
                </a:solidFill>
                <a:latin typeface="Times New Roman"/>
              </a:rPr>
              <a:t>D</a:t>
            </a:r>
            <a:r>
              <a:rPr lang="en-GB" sz="2200" b="1" strike="noStrike" spc="-1">
                <a:solidFill>
                  <a:srgbClr val="000000"/>
                </a:solidFill>
                <a:latin typeface="Times New Roman"/>
              </a:rPr>
              <a:t> </a:t>
            </a:r>
            <a:r>
              <a:rPr lang="en-GB" sz="2200" b="0" strike="noStrike" spc="-1">
                <a:solidFill>
                  <a:srgbClr val="000000"/>
                </a:solidFill>
                <a:latin typeface="Times New Roman"/>
              </a:rPr>
              <a:t>is related to the turbulence within the radar volume</a:t>
            </a:r>
            <a:endParaRPr lang="fr-FR" sz="2200" b="0" strike="noStrike" spc="-1">
              <a:solidFill>
                <a:srgbClr val="000000"/>
              </a:solidFill>
              <a:latin typeface="Times New Roman"/>
            </a:endParaRPr>
          </a:p>
        </p:txBody>
      </p:sp>
      <p:sp>
        <p:nvSpPr>
          <p:cNvPr id="508" name="Connecteur droit 507"/>
          <p:cNvSpPr/>
          <p:nvPr/>
        </p:nvSpPr>
        <p:spPr>
          <a:xfrm flipV="1">
            <a:off x="1538640" y="5654880"/>
            <a:ext cx="3768120" cy="360"/>
          </a:xfrm>
          <a:prstGeom prst="line">
            <a:avLst/>
          </a:prstGeom>
          <a:ln w="0">
            <a:solidFill>
              <a:srgbClr val="000000"/>
            </a:solidFill>
            <a:tailEnd type="triangle" w="med" len="med"/>
          </a:ln>
        </p:spPr>
        <p:style>
          <a:lnRef idx="0">
            <a:scrgbClr r="0" g="0" b="0"/>
          </a:lnRef>
          <a:fillRef idx="0">
            <a:scrgbClr r="0" g="0" b="0"/>
          </a:fillRef>
          <a:effectRef idx="0">
            <a:scrgbClr r="0" g="0" b="0"/>
          </a:effectRef>
          <a:fontRef idx="minor"/>
        </p:style>
        <p:txBody>
          <a:bodyPr lIns="90000" tIns="-44640" rIns="90000" bIns="-44640" anchor="ctr">
            <a:noAutofit/>
          </a:bodyPr>
          <a:lstStyle/>
          <a:p>
            <a:endParaRPr lang="en-GB" sz="1800" b="0" strike="noStrike" spc="-1">
              <a:solidFill>
                <a:srgbClr val="000000"/>
              </a:solidFill>
              <a:latin typeface="Times New Roman"/>
            </a:endParaRPr>
          </a:p>
        </p:txBody>
      </p:sp>
      <p:sp>
        <p:nvSpPr>
          <p:cNvPr id="509" name="Connecteur droit 508"/>
          <p:cNvSpPr/>
          <p:nvPr/>
        </p:nvSpPr>
        <p:spPr>
          <a:xfrm flipV="1">
            <a:off x="3297240" y="3933360"/>
            <a:ext cx="0" cy="1999080"/>
          </a:xfrm>
          <a:prstGeom prst="line">
            <a:avLst/>
          </a:prstGeom>
          <a:ln w="0">
            <a:solidFill>
              <a:srgbClr val="000000"/>
            </a:solidFill>
            <a:tailEnd type="triangle" w="med" len="med"/>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n-GB" sz="1800" b="0" strike="noStrike" spc="-1">
              <a:solidFill>
                <a:srgbClr val="000000"/>
              </a:solidFill>
              <a:latin typeface="Times New Roman"/>
            </a:endParaRPr>
          </a:p>
        </p:txBody>
      </p:sp>
      <p:sp>
        <p:nvSpPr>
          <p:cNvPr id="510" name="ZoneTexte 509"/>
          <p:cNvSpPr txBox="1"/>
          <p:nvPr/>
        </p:nvSpPr>
        <p:spPr>
          <a:xfrm>
            <a:off x="5347800" y="5494320"/>
            <a:ext cx="345240" cy="343440"/>
          </a:xfrm>
          <a:prstGeom prst="rect">
            <a:avLst/>
          </a:prstGeom>
          <a:noFill/>
          <a:ln w="0">
            <a:noFill/>
          </a:ln>
        </p:spPr>
        <p:txBody>
          <a:bodyPr lIns="90000" tIns="45000" rIns="90000" bIns="45000" anchor="t">
            <a:noAutofit/>
          </a:bodyPr>
          <a:lstStyle/>
          <a:p>
            <a:r>
              <a:rPr lang="en-GB" sz="1800" b="0" strike="noStrike" spc="-1">
                <a:solidFill>
                  <a:srgbClr val="000000"/>
                </a:solidFill>
                <a:latin typeface="Times New Roman"/>
              </a:rPr>
              <a:t>V</a:t>
            </a:r>
            <a:endParaRPr lang="fr-FR" sz="1800" b="0" strike="noStrike" spc="-1">
              <a:solidFill>
                <a:srgbClr val="000000"/>
              </a:solidFill>
              <a:latin typeface="Times New Roman"/>
            </a:endParaRPr>
          </a:p>
        </p:txBody>
      </p:sp>
      <p:sp>
        <p:nvSpPr>
          <p:cNvPr id="511" name="Forme libre : forme 510"/>
          <p:cNvSpPr/>
          <p:nvPr/>
        </p:nvSpPr>
        <p:spPr>
          <a:xfrm>
            <a:off x="3579840" y="4665600"/>
            <a:ext cx="1078200" cy="994680"/>
          </a:xfrm>
          <a:custGeom>
            <a:avLst/>
            <a:gdLst/>
            <a:ahLst/>
            <a:cxnLst/>
            <a:rect l="0" t="0" r="r" b="b"/>
            <a:pathLst>
              <a:path w="2995" h="2763" fill="none">
                <a:moveTo>
                  <a:pt x="0" y="2763"/>
                </a:moveTo>
                <a:cubicBezTo>
                  <a:pt x="-5" y="2390"/>
                  <a:pt x="373" y="2186"/>
                  <a:pt x="407" y="1833"/>
                </a:cubicBezTo>
                <a:cubicBezTo>
                  <a:pt x="438" y="1519"/>
                  <a:pt x="546" y="1215"/>
                  <a:pt x="552" y="902"/>
                </a:cubicBezTo>
                <a:cubicBezTo>
                  <a:pt x="559" y="534"/>
                  <a:pt x="862" y="310"/>
                  <a:pt x="1134" y="117"/>
                </a:cubicBezTo>
                <a:cubicBezTo>
                  <a:pt x="1415" y="-82"/>
                  <a:pt x="1789" y="-34"/>
                  <a:pt x="1948" y="321"/>
                </a:cubicBezTo>
                <a:cubicBezTo>
                  <a:pt x="2101" y="661"/>
                  <a:pt x="2244" y="976"/>
                  <a:pt x="2471" y="1280"/>
                </a:cubicBezTo>
                <a:cubicBezTo>
                  <a:pt x="2653" y="1523"/>
                  <a:pt x="2652" y="1854"/>
                  <a:pt x="2675" y="2153"/>
                </a:cubicBezTo>
                <a:lnTo>
                  <a:pt x="2791" y="2473"/>
                </a:lnTo>
                <a:lnTo>
                  <a:pt x="2995" y="2705"/>
                </a:lnTo>
              </a:path>
            </a:pathLst>
          </a:custGeom>
          <a:ln w="0">
            <a:solidFill>
              <a:srgbClr val="000000"/>
            </a:solidFill>
          </a:ln>
        </p:spPr>
        <p:txBody>
          <a:bodyPr lIns="90000" tIns="45000" rIns="90000" bIns="45000" anchor="ctr">
            <a:noAutofit/>
          </a:bodyPr>
          <a:lstStyle/>
          <a:p>
            <a:endParaRPr lang="en-GB" sz="1800" b="0" strike="noStrike" spc="-1">
              <a:solidFill>
                <a:srgbClr val="000000"/>
              </a:solidFill>
              <a:latin typeface="Times New Roman"/>
            </a:endParaRPr>
          </a:p>
        </p:txBody>
      </p:sp>
      <p:sp>
        <p:nvSpPr>
          <p:cNvPr id="512" name="Connecteur droit 511"/>
          <p:cNvSpPr/>
          <p:nvPr/>
        </p:nvSpPr>
        <p:spPr>
          <a:xfrm>
            <a:off x="4082400" y="4352040"/>
            <a:ext cx="0" cy="1507320"/>
          </a:xfrm>
          <a:prstGeom prst="line">
            <a:avLst/>
          </a:prstGeom>
          <a:ln w="0">
            <a:solidFill>
              <a:srgbClr val="000000"/>
            </a:solidFill>
          </a:ln>
        </p:spPr>
        <p:style>
          <a:lnRef idx="0">
            <a:scrgbClr r="0" g="0" b="0"/>
          </a:lnRef>
          <a:fillRef idx="0">
            <a:scrgbClr r="0" g="0" b="0"/>
          </a:fillRef>
          <a:effectRef idx="0">
            <a:scrgbClr r="0" g="0" b="0"/>
          </a:effectRef>
          <a:fontRef idx="minor"/>
        </p:style>
        <p:txBody>
          <a:bodyPr lIns="90000" tIns="45000" rIns="90000" bIns="45000" anchor="ctr">
            <a:noAutofit/>
          </a:bodyPr>
          <a:lstStyle/>
          <a:p>
            <a:endParaRPr lang="en-GB" sz="1800" b="0" strike="noStrike" spc="-1">
              <a:solidFill>
                <a:srgbClr val="000000"/>
              </a:solidFill>
              <a:latin typeface="Times New Roman"/>
            </a:endParaRPr>
          </a:p>
        </p:txBody>
      </p:sp>
      <p:sp>
        <p:nvSpPr>
          <p:cNvPr id="513" name="ZoneTexte 512"/>
          <p:cNvSpPr txBox="1"/>
          <p:nvPr/>
        </p:nvSpPr>
        <p:spPr>
          <a:xfrm>
            <a:off x="3908160" y="5998320"/>
            <a:ext cx="441360" cy="343440"/>
          </a:xfrm>
          <a:prstGeom prst="rect">
            <a:avLst/>
          </a:prstGeom>
          <a:noFill/>
          <a:ln w="0">
            <a:noFill/>
          </a:ln>
        </p:spPr>
        <p:txBody>
          <a:bodyPr lIns="90000" tIns="45000" rIns="90000" bIns="45000" anchor="t">
            <a:noAutofit/>
          </a:bodyPr>
          <a:lstStyle/>
          <a:p>
            <a:r>
              <a:rPr lang="en-GB" sz="1800" b="0" strike="noStrike" spc="-1">
                <a:solidFill>
                  <a:srgbClr val="000000"/>
                </a:solidFill>
                <a:latin typeface="Times New Roman"/>
              </a:rPr>
              <a:t>V</a:t>
            </a:r>
            <a:r>
              <a:rPr lang="en-GB" sz="1800" b="0" strike="noStrike" spc="-1" baseline="-8000">
                <a:solidFill>
                  <a:srgbClr val="000000"/>
                </a:solidFill>
                <a:latin typeface="Times New Roman"/>
              </a:rPr>
              <a:t>D</a:t>
            </a:r>
            <a:endParaRPr lang="fr-FR" sz="1800" b="0" strike="noStrike" spc="-1">
              <a:solidFill>
                <a:srgbClr val="000000"/>
              </a:solidFill>
              <a:latin typeface="Times New Roman"/>
            </a:endParaRPr>
          </a:p>
        </p:txBody>
      </p:sp>
      <p:sp>
        <p:nvSpPr>
          <p:cNvPr id="514" name="Connecteur droit 513"/>
          <p:cNvSpPr/>
          <p:nvPr/>
        </p:nvSpPr>
        <p:spPr>
          <a:xfrm flipV="1">
            <a:off x="3778560" y="4959000"/>
            <a:ext cx="565200" cy="10440"/>
          </a:xfrm>
          <a:prstGeom prst="line">
            <a:avLst/>
          </a:prstGeom>
          <a:ln w="0">
            <a:solidFill>
              <a:srgbClr val="3465A4"/>
            </a:solidFill>
            <a:headEnd type="triangle" w="med" len="med"/>
            <a:tailEnd type="triangle" w="med" len="med"/>
          </a:ln>
        </p:spPr>
        <p:style>
          <a:lnRef idx="0">
            <a:scrgbClr r="0" g="0" b="0"/>
          </a:lnRef>
          <a:fillRef idx="0">
            <a:scrgbClr r="0" g="0" b="0"/>
          </a:fillRef>
          <a:effectRef idx="0">
            <a:scrgbClr r="0" g="0" b="0"/>
          </a:effectRef>
          <a:fontRef idx="minor"/>
        </p:style>
        <p:txBody>
          <a:bodyPr lIns="90000" tIns="-34560" rIns="90000" bIns="-34560" anchor="ctr">
            <a:noAutofit/>
          </a:bodyPr>
          <a:lstStyle/>
          <a:p>
            <a:endParaRPr lang="en-GB" sz="1800" b="0" strike="noStrike" spc="-1">
              <a:solidFill>
                <a:srgbClr val="000000"/>
              </a:solidFill>
              <a:latin typeface="Times New Roman"/>
            </a:endParaRPr>
          </a:p>
        </p:txBody>
      </p:sp>
      <p:sp>
        <p:nvSpPr>
          <p:cNvPr id="515" name="ZoneTexte 514"/>
          <p:cNvSpPr txBox="1"/>
          <p:nvPr/>
        </p:nvSpPr>
        <p:spPr>
          <a:xfrm>
            <a:off x="4376160" y="4738320"/>
            <a:ext cx="441360" cy="343440"/>
          </a:xfrm>
          <a:prstGeom prst="rect">
            <a:avLst/>
          </a:prstGeom>
          <a:noFill/>
          <a:ln w="0">
            <a:noFill/>
          </a:ln>
        </p:spPr>
        <p:txBody>
          <a:bodyPr lIns="90000" tIns="45000" rIns="90000" bIns="45000" anchor="t">
            <a:noAutofit/>
          </a:bodyPr>
          <a:lstStyle/>
          <a:p>
            <a:r>
              <a:rPr lang="en-GB" sz="1800" b="0" strike="noStrike" spc="-1">
                <a:solidFill>
                  <a:srgbClr val="000000"/>
                </a:solidFill>
                <a:latin typeface="Times New Roman"/>
              </a:rPr>
              <a:t>w</a:t>
            </a:r>
            <a:r>
              <a:rPr lang="en-GB" sz="1800" b="0" strike="noStrike" spc="-1" baseline="-8000">
                <a:solidFill>
                  <a:srgbClr val="000000"/>
                </a:solidFill>
                <a:latin typeface="Times New Roman"/>
              </a:rPr>
              <a:t>D</a:t>
            </a:r>
            <a:endParaRPr lang="fr-FR" sz="1800" b="0" strike="noStrike" spc="-1">
              <a:solidFill>
                <a:srgbClr val="000000"/>
              </a:solidFill>
              <a:latin typeface="Times New Roman"/>
            </a:endParaRPr>
          </a:p>
        </p:txBody>
      </p:sp>
      <p:sp>
        <p:nvSpPr>
          <p:cNvPr id="516" name="ZoneTexte 515"/>
          <p:cNvSpPr txBox="1"/>
          <p:nvPr/>
        </p:nvSpPr>
        <p:spPr>
          <a:xfrm>
            <a:off x="1852920" y="6521040"/>
            <a:ext cx="4600440" cy="372240"/>
          </a:xfrm>
          <a:prstGeom prst="rect">
            <a:avLst/>
          </a:prstGeom>
          <a:noFill/>
          <a:ln w="0">
            <a:noFill/>
          </a:ln>
        </p:spPr>
        <p:txBody>
          <a:bodyPr lIns="90000" tIns="45000" rIns="90000" bIns="45000" anchor="t">
            <a:noAutofit/>
          </a:bodyPr>
          <a:lstStyle/>
          <a:p>
            <a:r>
              <a:rPr lang="en-GB" sz="2000" b="1" strike="noStrike" spc="-1">
                <a:solidFill>
                  <a:srgbClr val="000000"/>
                </a:solidFill>
                <a:latin typeface="Times New Roman"/>
              </a:rPr>
              <a:t> Ground clutter is centered around 0 m/s</a:t>
            </a:r>
            <a:endParaRPr lang="fr-FR" sz="2000" b="0" strike="noStrike" spc="-1">
              <a:solidFill>
                <a:srgbClr val="000000"/>
              </a:solidFill>
              <a:latin typeface="Times New Roman"/>
            </a:endParaRPr>
          </a:p>
        </p:txBody>
      </p:sp>
      <p:sp>
        <p:nvSpPr>
          <p:cNvPr id="3" name="PlaceHolder 2"/>
          <p:cNvSpPr>
            <a:spLocks noGrp="1"/>
          </p:cNvSpPr>
          <p:nvPr>
            <p:ph type="ftr" idx="3"/>
          </p:nvPr>
        </p:nvSpPr>
        <p:spPr/>
        <p:txBody>
          <a:bodyPr/>
          <a:lstStyle/>
          <a:p>
            <a:r>
              <a:t>Pyrad course: Introduction to weather radar</a:t>
            </a:r>
          </a:p>
        </p:txBody>
      </p:sp>
      <p:sp>
        <p:nvSpPr>
          <p:cNvPr id="4" name="PlaceHolder 3"/>
          <p:cNvSpPr>
            <a:spLocks noGrp="1"/>
          </p:cNvSpPr>
          <p:nvPr>
            <p:ph type="sldNum" idx="4"/>
          </p:nvPr>
        </p:nvSpPr>
        <p:spPr/>
        <p:txBody>
          <a:bodyPr/>
          <a:lstStyle/>
          <a:p>
            <a:fld id="{3C80C745-7CAD-4A51-A561-44DB80436DF8}" type="slidenum">
              <a:t>37</a:t>
            </a:fld>
            <a:endParaRPr/>
          </a:p>
        </p:txBody>
      </p:sp>
      <p:sp>
        <p:nvSpPr>
          <p:cNvPr id="5" name="PlaceHolder 4"/>
          <p:cNvSpPr>
            <a:spLocks noGrp="1"/>
          </p:cNvSpPr>
          <p:nvPr>
            <p:ph type="dt" idx="5"/>
          </p:nvPr>
        </p:nvSpPr>
        <p:spPr/>
        <p:txBody>
          <a:bodyPr/>
          <a:lstStyle/>
          <a:p>
            <a:fld id="{5EFDC642-248D-45BA-B8DE-01058D6A1ECE}" type="datetime1">
              <a:rPr lang="ca-ES"/>
              <a:t>16/8/2023</a:t>
            </a:fld>
            <a:endParaRPr lang="ca-E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 name="PlaceHolder 1"/>
          <p:cNvSpPr>
            <a:spLocks noGrp="1"/>
          </p:cNvSpPr>
          <p:nvPr>
            <p:ph type="subTitle"/>
          </p:nvPr>
        </p:nvSpPr>
        <p:spPr>
          <a:xfrm>
            <a:off x="328320" y="1962720"/>
            <a:ext cx="8448120" cy="2854800"/>
          </a:xfrm>
          <a:prstGeom prst="rect">
            <a:avLst/>
          </a:prstGeom>
          <a:noFill/>
          <a:ln w="0">
            <a:noFill/>
          </a:ln>
        </p:spPr>
        <p:txBody>
          <a:bodyPr lIns="0" tIns="0" rIns="0" bIns="0" anchor="ctr">
            <a:noAutofit/>
          </a:bodyPr>
          <a:lstStyle/>
          <a:p>
            <a:r>
              <a:rPr lang="en-GB" sz="3200" b="1" strike="noStrike" spc="-1">
                <a:solidFill>
                  <a:srgbClr val="5770BE"/>
                </a:solidFill>
                <a:latin typeface="Arial"/>
              </a:rPr>
              <a:t>6. Sources of uncertainty</a:t>
            </a:r>
            <a:endParaRPr lang="fr-FR" sz="3200" b="0" strike="noStrike" spc="-1">
              <a:solidFill>
                <a:srgbClr val="000000"/>
              </a:solidFill>
              <a:latin typeface="Arial"/>
            </a:endParaRPr>
          </a:p>
        </p:txBody>
      </p:sp>
      <p:sp>
        <p:nvSpPr>
          <p:cNvPr id="3" name="PlaceHolder 2"/>
          <p:cNvSpPr>
            <a:spLocks noGrp="1"/>
          </p:cNvSpPr>
          <p:nvPr>
            <p:ph type="ftr" idx="3"/>
          </p:nvPr>
        </p:nvSpPr>
        <p:spPr/>
        <p:txBody>
          <a:bodyPr/>
          <a:lstStyle/>
          <a:p>
            <a:r>
              <a:t>Pyrad course: Introduction to weather radar</a:t>
            </a:r>
          </a:p>
        </p:txBody>
      </p:sp>
      <p:sp>
        <p:nvSpPr>
          <p:cNvPr id="4" name="PlaceHolder 3"/>
          <p:cNvSpPr>
            <a:spLocks noGrp="1"/>
          </p:cNvSpPr>
          <p:nvPr>
            <p:ph type="sldNum" idx="4"/>
          </p:nvPr>
        </p:nvSpPr>
        <p:spPr/>
        <p:txBody>
          <a:bodyPr/>
          <a:lstStyle/>
          <a:p>
            <a:fld id="{6EB7E648-FD70-49E5-BD0C-8162FBC74A85}" type="slidenum">
              <a:t>38</a:t>
            </a:fld>
            <a:endParaRPr/>
          </a:p>
        </p:txBody>
      </p:sp>
      <p:sp>
        <p:nvSpPr>
          <p:cNvPr id="5" name="PlaceHolder 4"/>
          <p:cNvSpPr>
            <a:spLocks noGrp="1"/>
          </p:cNvSpPr>
          <p:nvPr>
            <p:ph type="dt" idx="5"/>
          </p:nvPr>
        </p:nvSpPr>
        <p:spPr/>
        <p:txBody>
          <a:bodyPr/>
          <a:lstStyle/>
          <a:p>
            <a:fld id="{F7ACAE40-0739-4F63-9393-3BBCF72B9A25}" type="datetime1">
              <a:rPr lang="ca-ES"/>
              <a:t>16/8/2023</a:t>
            </a:fld>
            <a:endParaRPr lang="ca-E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Sources of uncertainty</a:t>
            </a:r>
            <a:endParaRPr lang="fr-FR" sz="2400" b="1" strike="noStrike" spc="-1">
              <a:solidFill>
                <a:srgbClr val="000000"/>
              </a:solidFill>
              <a:latin typeface="Arial"/>
            </a:endParaRPr>
          </a:p>
        </p:txBody>
      </p:sp>
      <p:pic>
        <p:nvPicPr>
          <p:cNvPr id="519" name="Picture 41" descr="melting_layer"/>
          <p:cNvPicPr/>
          <p:nvPr/>
        </p:nvPicPr>
        <p:blipFill>
          <a:blip r:embed="rId2"/>
          <a:stretch/>
        </p:blipFill>
        <p:spPr>
          <a:xfrm>
            <a:off x="2960280" y="1703520"/>
            <a:ext cx="4508280" cy="3120840"/>
          </a:xfrm>
          <a:prstGeom prst="rect">
            <a:avLst/>
          </a:prstGeom>
          <a:ln w="0">
            <a:noFill/>
          </a:ln>
        </p:spPr>
      </p:pic>
      <p:sp>
        <p:nvSpPr>
          <p:cNvPr id="520" name="Line 18"/>
          <p:cNvSpPr/>
          <p:nvPr/>
        </p:nvSpPr>
        <p:spPr>
          <a:xfrm flipH="1" flipV="1">
            <a:off x="4636440" y="3757320"/>
            <a:ext cx="457200" cy="1219320"/>
          </a:xfrm>
          <a:prstGeom prst="line">
            <a:avLst/>
          </a:prstGeom>
          <a:ln w="25560">
            <a:solidFill>
              <a:srgbClr val="FF0000"/>
            </a:solidFill>
            <a:round/>
            <a:tailEnd type="triangle" w="med" len="med"/>
          </a:ln>
        </p:spPr>
        <p:style>
          <a:lnRef idx="0">
            <a:scrgbClr r="0" g="0" b="0"/>
          </a:lnRef>
          <a:fillRef idx="0">
            <a:scrgbClr r="0" g="0" b="0"/>
          </a:fillRef>
          <a:effectRef idx="0">
            <a:scrgbClr r="0" g="0" b="0"/>
          </a:effectRef>
          <a:fontRef idx="minor"/>
        </p:style>
        <p:txBody>
          <a:bodyPr lIns="90000" tIns="45000" rIns="90000" bIns="45000" anchor="t" anchorCtr="1">
            <a:noAutofit/>
          </a:bodyPr>
          <a:lstStyle/>
          <a:p>
            <a:endParaRPr lang="en-GB" sz="2100" b="0" strike="noStrike" spc="-1">
              <a:solidFill>
                <a:srgbClr val="000000"/>
              </a:solidFill>
              <a:latin typeface="Times New Roman"/>
            </a:endParaRPr>
          </a:p>
        </p:txBody>
      </p:sp>
      <p:sp>
        <p:nvSpPr>
          <p:cNvPr id="521" name="Text Box 27"/>
          <p:cNvSpPr/>
          <p:nvPr/>
        </p:nvSpPr>
        <p:spPr>
          <a:xfrm>
            <a:off x="4407840" y="4977000"/>
            <a:ext cx="304776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spcBef>
                <a:spcPts val="901"/>
              </a:spcBef>
            </a:pPr>
            <a:r>
              <a:rPr lang="en-GB" sz="1800" b="1" strike="noStrike" spc="-1">
                <a:solidFill>
                  <a:srgbClr val="FF0000"/>
                </a:solidFill>
                <a:latin typeface="Arial"/>
              </a:rPr>
              <a:t>Partial beam blocking correction</a:t>
            </a:r>
            <a:endParaRPr lang="en-GB" sz="1800" b="0" strike="noStrike" spc="-1">
              <a:solidFill>
                <a:srgbClr val="000000"/>
              </a:solidFill>
              <a:latin typeface="Times New Roman"/>
            </a:endParaRPr>
          </a:p>
        </p:txBody>
      </p:sp>
      <p:sp>
        <p:nvSpPr>
          <p:cNvPr id="522" name="Line 19"/>
          <p:cNvSpPr/>
          <p:nvPr/>
        </p:nvSpPr>
        <p:spPr>
          <a:xfrm>
            <a:off x="3188520" y="2842920"/>
            <a:ext cx="2057400" cy="685800"/>
          </a:xfrm>
          <a:prstGeom prst="line">
            <a:avLst/>
          </a:prstGeom>
          <a:ln w="25560">
            <a:solidFill>
              <a:srgbClr val="FF0000"/>
            </a:solidFill>
            <a:round/>
            <a:tailEnd type="triangle" w="med" len="med"/>
          </a:ln>
        </p:spPr>
        <p:style>
          <a:lnRef idx="0">
            <a:scrgbClr r="0" g="0" b="0"/>
          </a:lnRef>
          <a:fillRef idx="0">
            <a:scrgbClr r="0" g="0" b="0"/>
          </a:fillRef>
          <a:effectRef idx="0">
            <a:scrgbClr r="0" g="0" b="0"/>
          </a:effectRef>
          <a:fontRef idx="minor"/>
        </p:style>
        <p:txBody>
          <a:bodyPr lIns="90000" tIns="45000" rIns="90000" bIns="45000" anchor="t" anchorCtr="1">
            <a:noAutofit/>
          </a:bodyPr>
          <a:lstStyle/>
          <a:p>
            <a:endParaRPr lang="en-GB" sz="2100" b="0" strike="noStrike" spc="-1">
              <a:solidFill>
                <a:srgbClr val="000000"/>
              </a:solidFill>
              <a:latin typeface="Times New Roman"/>
            </a:endParaRPr>
          </a:p>
        </p:txBody>
      </p:sp>
      <p:sp>
        <p:nvSpPr>
          <p:cNvPr id="523" name="Text Box 28"/>
          <p:cNvSpPr/>
          <p:nvPr/>
        </p:nvSpPr>
        <p:spPr>
          <a:xfrm>
            <a:off x="1429560" y="2524320"/>
            <a:ext cx="2018880" cy="36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spcBef>
                <a:spcPts val="901"/>
              </a:spcBef>
            </a:pPr>
            <a:r>
              <a:rPr lang="en-GB" sz="1800" b="1" strike="noStrike" spc="-1">
                <a:solidFill>
                  <a:srgbClr val="FF0000"/>
                </a:solidFill>
                <a:latin typeface="Arial"/>
              </a:rPr>
              <a:t>VPR correction</a:t>
            </a:r>
            <a:endParaRPr lang="en-GB" sz="1800" b="0" strike="noStrike" spc="-1">
              <a:solidFill>
                <a:srgbClr val="000000"/>
              </a:solidFill>
              <a:latin typeface="Times New Roman"/>
            </a:endParaRPr>
          </a:p>
        </p:txBody>
      </p:sp>
      <p:sp>
        <p:nvSpPr>
          <p:cNvPr id="524" name="Text Box 29"/>
          <p:cNvSpPr/>
          <p:nvPr/>
        </p:nvSpPr>
        <p:spPr>
          <a:xfrm>
            <a:off x="2198160" y="4915080"/>
            <a:ext cx="243792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spcBef>
                <a:spcPts val="901"/>
              </a:spcBef>
            </a:pPr>
            <a:r>
              <a:rPr lang="en-GB" sz="1800" b="1" strike="noStrike" spc="-1">
                <a:solidFill>
                  <a:srgbClr val="FF0000"/>
                </a:solidFill>
                <a:latin typeface="Arial"/>
              </a:rPr>
              <a:t>Ground-clutter identification</a:t>
            </a:r>
            <a:endParaRPr lang="en-GB" sz="1800" b="0" strike="noStrike" spc="-1">
              <a:solidFill>
                <a:srgbClr val="000000"/>
              </a:solidFill>
              <a:latin typeface="Times New Roman"/>
            </a:endParaRPr>
          </a:p>
        </p:txBody>
      </p:sp>
      <p:sp>
        <p:nvSpPr>
          <p:cNvPr id="525" name="Line 20"/>
          <p:cNvSpPr/>
          <p:nvPr/>
        </p:nvSpPr>
        <p:spPr>
          <a:xfrm flipV="1">
            <a:off x="3722040" y="3909960"/>
            <a:ext cx="685800" cy="1066680"/>
          </a:xfrm>
          <a:prstGeom prst="line">
            <a:avLst/>
          </a:prstGeom>
          <a:ln w="25560">
            <a:solidFill>
              <a:srgbClr val="FF0000"/>
            </a:solidFill>
            <a:round/>
            <a:tailEnd type="triangle" w="med" len="med"/>
          </a:ln>
        </p:spPr>
        <p:style>
          <a:lnRef idx="0">
            <a:scrgbClr r="0" g="0" b="0"/>
          </a:lnRef>
          <a:fillRef idx="0">
            <a:scrgbClr r="0" g="0" b="0"/>
          </a:fillRef>
          <a:effectRef idx="0">
            <a:scrgbClr r="0" g="0" b="0"/>
          </a:effectRef>
          <a:fontRef idx="minor"/>
        </p:style>
        <p:txBody>
          <a:bodyPr lIns="90000" tIns="45000" rIns="90000" bIns="45000" anchor="t" anchorCtr="1">
            <a:noAutofit/>
          </a:bodyPr>
          <a:lstStyle/>
          <a:p>
            <a:endParaRPr lang="en-GB" sz="2100" b="0" strike="noStrike" spc="-1">
              <a:solidFill>
                <a:srgbClr val="000000"/>
              </a:solidFill>
              <a:latin typeface="Times New Roman"/>
            </a:endParaRPr>
          </a:p>
        </p:txBody>
      </p:sp>
      <p:sp>
        <p:nvSpPr>
          <p:cNvPr id="526" name="Line 21"/>
          <p:cNvSpPr/>
          <p:nvPr/>
        </p:nvSpPr>
        <p:spPr>
          <a:xfrm flipH="1">
            <a:off x="5931720" y="2004840"/>
            <a:ext cx="990720" cy="1371600"/>
          </a:xfrm>
          <a:prstGeom prst="line">
            <a:avLst/>
          </a:prstGeom>
          <a:ln w="25560">
            <a:solidFill>
              <a:srgbClr val="000099"/>
            </a:solidFill>
            <a:round/>
            <a:tailEnd type="triangle" w="med" len="med"/>
          </a:ln>
        </p:spPr>
        <p:style>
          <a:lnRef idx="0">
            <a:scrgbClr r="0" g="0" b="0"/>
          </a:lnRef>
          <a:fillRef idx="0">
            <a:scrgbClr r="0" g="0" b="0"/>
          </a:fillRef>
          <a:effectRef idx="0">
            <a:scrgbClr r="0" g="0" b="0"/>
          </a:effectRef>
          <a:fontRef idx="minor"/>
        </p:style>
        <p:txBody>
          <a:bodyPr lIns="90000" tIns="45000" rIns="90000" bIns="45000" anchor="t" anchorCtr="1">
            <a:noAutofit/>
          </a:bodyPr>
          <a:lstStyle/>
          <a:p>
            <a:endParaRPr lang="en-GB" sz="2100" b="0" strike="noStrike" spc="-1">
              <a:solidFill>
                <a:srgbClr val="000000"/>
              </a:solidFill>
              <a:latin typeface="Times New Roman"/>
            </a:endParaRPr>
          </a:p>
        </p:txBody>
      </p:sp>
      <p:sp>
        <p:nvSpPr>
          <p:cNvPr id="527" name="Text Box 30"/>
          <p:cNvSpPr/>
          <p:nvPr/>
        </p:nvSpPr>
        <p:spPr>
          <a:xfrm>
            <a:off x="6974280" y="1455120"/>
            <a:ext cx="187200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spcBef>
                <a:spcPts val="901"/>
              </a:spcBef>
            </a:pPr>
            <a:r>
              <a:rPr lang="en-GB" sz="1800" b="1" strike="noStrike" spc="-1">
                <a:solidFill>
                  <a:srgbClr val="000099"/>
                </a:solidFill>
                <a:latin typeface="Arial"/>
              </a:rPr>
              <a:t>Attenuation by precipitation</a:t>
            </a:r>
            <a:endParaRPr lang="en-GB" sz="1800" b="0" strike="noStrike" spc="-1">
              <a:solidFill>
                <a:srgbClr val="000000"/>
              </a:solidFill>
              <a:latin typeface="Times New Roman"/>
            </a:endParaRPr>
          </a:p>
        </p:txBody>
      </p:sp>
      <p:sp>
        <p:nvSpPr>
          <p:cNvPr id="528" name="Line 22"/>
          <p:cNvSpPr/>
          <p:nvPr/>
        </p:nvSpPr>
        <p:spPr>
          <a:xfrm>
            <a:off x="2655000" y="3757320"/>
            <a:ext cx="609840" cy="304920"/>
          </a:xfrm>
          <a:prstGeom prst="line">
            <a:avLst/>
          </a:prstGeom>
          <a:ln w="25560">
            <a:solidFill>
              <a:srgbClr val="000099"/>
            </a:solidFill>
            <a:round/>
            <a:tailEnd type="triangle" w="med" len="med"/>
          </a:ln>
        </p:spPr>
        <p:style>
          <a:lnRef idx="0">
            <a:scrgbClr r="0" g="0" b="0"/>
          </a:lnRef>
          <a:fillRef idx="0">
            <a:scrgbClr r="0" g="0" b="0"/>
          </a:fillRef>
          <a:effectRef idx="0">
            <a:scrgbClr r="0" g="0" b="0"/>
          </a:effectRef>
          <a:fontRef idx="minor"/>
        </p:style>
        <p:txBody>
          <a:bodyPr lIns="90000" tIns="45000" rIns="90000" bIns="45000" anchor="t" anchorCtr="1">
            <a:noAutofit/>
          </a:bodyPr>
          <a:lstStyle/>
          <a:p>
            <a:endParaRPr lang="en-GB" sz="2100" b="0" strike="noStrike" spc="-1">
              <a:solidFill>
                <a:srgbClr val="000000"/>
              </a:solidFill>
              <a:latin typeface="Times New Roman"/>
            </a:endParaRPr>
          </a:p>
        </p:txBody>
      </p:sp>
      <p:sp>
        <p:nvSpPr>
          <p:cNvPr id="529" name="Text Box 31"/>
          <p:cNvSpPr/>
          <p:nvPr/>
        </p:nvSpPr>
        <p:spPr>
          <a:xfrm>
            <a:off x="997560" y="3201840"/>
            <a:ext cx="208800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spcBef>
                <a:spcPts val="901"/>
              </a:spcBef>
            </a:pPr>
            <a:r>
              <a:rPr lang="en-GB" sz="1800" b="1" strike="noStrike" spc="-1">
                <a:solidFill>
                  <a:srgbClr val="000099"/>
                </a:solidFill>
                <a:latin typeface="Arial"/>
              </a:rPr>
              <a:t>Calibration of the radar system</a:t>
            </a:r>
            <a:endParaRPr lang="en-GB" sz="1800" b="0" strike="noStrike" spc="-1">
              <a:solidFill>
                <a:srgbClr val="000000"/>
              </a:solidFill>
              <a:latin typeface="Times New Roman"/>
            </a:endParaRPr>
          </a:p>
        </p:txBody>
      </p:sp>
      <p:sp>
        <p:nvSpPr>
          <p:cNvPr id="530" name="Line 23"/>
          <p:cNvSpPr/>
          <p:nvPr/>
        </p:nvSpPr>
        <p:spPr>
          <a:xfrm flipH="1">
            <a:off x="5966640" y="3612960"/>
            <a:ext cx="1871640" cy="252360"/>
          </a:xfrm>
          <a:prstGeom prst="line">
            <a:avLst/>
          </a:prstGeom>
          <a:ln w="25560">
            <a:solidFill>
              <a:srgbClr val="000099"/>
            </a:solidFill>
            <a:round/>
            <a:tailEnd type="triangle" w="med" len="med"/>
          </a:ln>
        </p:spPr>
        <p:style>
          <a:lnRef idx="0">
            <a:scrgbClr r="0" g="0" b="0"/>
          </a:lnRef>
          <a:fillRef idx="0">
            <a:scrgbClr r="0" g="0" b="0"/>
          </a:fillRef>
          <a:effectRef idx="0">
            <a:scrgbClr r="0" g="0" b="0"/>
          </a:effectRef>
          <a:fontRef idx="minor"/>
        </p:style>
        <p:txBody>
          <a:bodyPr lIns="90000" tIns="45000" rIns="90000" bIns="45000" anchor="t" anchorCtr="1">
            <a:noAutofit/>
          </a:bodyPr>
          <a:lstStyle/>
          <a:p>
            <a:endParaRPr lang="en-GB" sz="2100" b="0" strike="noStrike" spc="-1">
              <a:solidFill>
                <a:srgbClr val="000000"/>
              </a:solidFill>
              <a:latin typeface="Times New Roman"/>
            </a:endParaRPr>
          </a:p>
        </p:txBody>
      </p:sp>
      <p:sp>
        <p:nvSpPr>
          <p:cNvPr id="531" name="Text Box 32"/>
          <p:cNvSpPr/>
          <p:nvPr/>
        </p:nvSpPr>
        <p:spPr>
          <a:xfrm>
            <a:off x="7760880" y="3325680"/>
            <a:ext cx="1904760" cy="676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spcBef>
                <a:spcPts val="901"/>
              </a:spcBef>
            </a:pPr>
            <a:r>
              <a:rPr lang="en-GB" sz="1800" b="1" strike="noStrike" spc="-1">
                <a:solidFill>
                  <a:srgbClr val="000099"/>
                </a:solidFill>
                <a:latin typeface="Arial"/>
              </a:rPr>
              <a:t>Conversion of Z</a:t>
            </a:r>
            <a:r>
              <a:rPr lang="en-GB" sz="1800" b="1" strike="noStrike" spc="-1" baseline="-25000">
                <a:solidFill>
                  <a:srgbClr val="000099"/>
                </a:solidFill>
                <a:latin typeface="Arial"/>
              </a:rPr>
              <a:t>H</a:t>
            </a:r>
            <a:r>
              <a:rPr lang="en-GB" sz="1800" b="1" strike="noStrike" spc="-1">
                <a:solidFill>
                  <a:srgbClr val="000099"/>
                </a:solidFill>
                <a:latin typeface="Arial"/>
              </a:rPr>
              <a:t> into R</a:t>
            </a:r>
            <a:endParaRPr lang="en-GB" sz="1800" b="0" strike="noStrike" spc="-1">
              <a:solidFill>
                <a:srgbClr val="000000"/>
              </a:solidFill>
              <a:latin typeface="Times New Roman"/>
            </a:endParaRPr>
          </a:p>
        </p:txBody>
      </p:sp>
      <p:sp>
        <p:nvSpPr>
          <p:cNvPr id="532" name="Text Box 33"/>
          <p:cNvSpPr/>
          <p:nvPr/>
        </p:nvSpPr>
        <p:spPr>
          <a:xfrm>
            <a:off x="826560" y="4138560"/>
            <a:ext cx="205704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spcBef>
                <a:spcPts val="901"/>
              </a:spcBef>
            </a:pPr>
            <a:r>
              <a:rPr lang="en-GB" sz="1800" b="1" strike="noStrike" spc="-1">
                <a:solidFill>
                  <a:srgbClr val="000099"/>
                </a:solidFill>
                <a:latin typeface="Arial"/>
              </a:rPr>
              <a:t>(wet) radome attenuation</a:t>
            </a:r>
            <a:endParaRPr lang="en-GB" sz="1800" b="0" strike="noStrike" spc="-1">
              <a:solidFill>
                <a:srgbClr val="000000"/>
              </a:solidFill>
              <a:latin typeface="Times New Roman"/>
            </a:endParaRPr>
          </a:p>
        </p:txBody>
      </p:sp>
      <p:sp>
        <p:nvSpPr>
          <p:cNvPr id="533" name="Line 24"/>
          <p:cNvSpPr/>
          <p:nvPr/>
        </p:nvSpPr>
        <p:spPr>
          <a:xfrm flipV="1">
            <a:off x="2439000" y="4138560"/>
            <a:ext cx="749520" cy="228600"/>
          </a:xfrm>
          <a:prstGeom prst="line">
            <a:avLst/>
          </a:prstGeom>
          <a:ln w="25560">
            <a:solidFill>
              <a:srgbClr val="000099"/>
            </a:solidFill>
            <a:round/>
            <a:tailEnd type="triangle" w="med" len="med"/>
          </a:ln>
        </p:spPr>
        <p:style>
          <a:lnRef idx="0">
            <a:scrgbClr r="0" g="0" b="0"/>
          </a:lnRef>
          <a:fillRef idx="0">
            <a:scrgbClr r="0" g="0" b="0"/>
          </a:fillRef>
          <a:effectRef idx="0">
            <a:scrgbClr r="0" g="0" b="0"/>
          </a:effectRef>
          <a:fontRef idx="minor"/>
        </p:style>
        <p:txBody>
          <a:bodyPr lIns="90000" tIns="45000" rIns="90000" bIns="45000" anchor="t" anchorCtr="1">
            <a:noAutofit/>
          </a:bodyPr>
          <a:lstStyle/>
          <a:p>
            <a:endParaRPr lang="en-GB" sz="2100" b="0" strike="noStrike" spc="-1">
              <a:solidFill>
                <a:srgbClr val="000000"/>
              </a:solidFill>
              <a:latin typeface="Times New Roman"/>
            </a:endParaRPr>
          </a:p>
        </p:txBody>
      </p:sp>
      <p:sp>
        <p:nvSpPr>
          <p:cNvPr id="534" name="Line 25"/>
          <p:cNvSpPr/>
          <p:nvPr/>
        </p:nvSpPr>
        <p:spPr>
          <a:xfrm flipH="1">
            <a:off x="6084000" y="2766960"/>
            <a:ext cx="1447920" cy="609480"/>
          </a:xfrm>
          <a:prstGeom prst="line">
            <a:avLst/>
          </a:prstGeom>
          <a:ln w="25560">
            <a:solidFill>
              <a:srgbClr val="FF0000"/>
            </a:solidFill>
            <a:round/>
            <a:tailEnd type="triangle" w="med" len="med"/>
          </a:ln>
        </p:spPr>
        <p:style>
          <a:lnRef idx="0">
            <a:scrgbClr r="0" g="0" b="0"/>
          </a:lnRef>
          <a:fillRef idx="0">
            <a:scrgbClr r="0" g="0" b="0"/>
          </a:fillRef>
          <a:effectRef idx="0">
            <a:scrgbClr r="0" g="0" b="0"/>
          </a:effectRef>
          <a:fontRef idx="minor"/>
        </p:style>
        <p:txBody>
          <a:bodyPr lIns="90000" tIns="45000" rIns="90000" bIns="45000" anchor="t" anchorCtr="1">
            <a:noAutofit/>
          </a:bodyPr>
          <a:lstStyle/>
          <a:p>
            <a:endParaRPr lang="en-GB" sz="2100" b="0" strike="noStrike" spc="-1">
              <a:solidFill>
                <a:srgbClr val="000000"/>
              </a:solidFill>
              <a:latin typeface="Times New Roman"/>
            </a:endParaRPr>
          </a:p>
        </p:txBody>
      </p:sp>
      <p:sp>
        <p:nvSpPr>
          <p:cNvPr id="535" name="Text Box 34"/>
          <p:cNvSpPr/>
          <p:nvPr/>
        </p:nvSpPr>
        <p:spPr>
          <a:xfrm>
            <a:off x="7572960" y="2400480"/>
            <a:ext cx="2209320" cy="639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spcBef>
                <a:spcPts val="901"/>
              </a:spcBef>
            </a:pPr>
            <a:r>
              <a:rPr lang="en-GB" sz="1800" b="1" strike="noStrike" spc="-1">
                <a:solidFill>
                  <a:srgbClr val="FF0000"/>
                </a:solidFill>
                <a:latin typeface="Arial"/>
              </a:rPr>
              <a:t>Attenuation by gases</a:t>
            </a:r>
            <a:endParaRPr lang="en-GB" sz="1800" b="0" strike="noStrike" spc="-1">
              <a:solidFill>
                <a:srgbClr val="000000"/>
              </a:solidFill>
              <a:latin typeface="Times New Roman"/>
            </a:endParaRPr>
          </a:p>
        </p:txBody>
      </p:sp>
      <p:sp>
        <p:nvSpPr>
          <p:cNvPr id="536" name="Line 26"/>
          <p:cNvSpPr/>
          <p:nvPr/>
        </p:nvSpPr>
        <p:spPr>
          <a:xfrm flipH="1" flipV="1">
            <a:off x="5322240" y="3757320"/>
            <a:ext cx="1939680" cy="1295640"/>
          </a:xfrm>
          <a:prstGeom prst="line">
            <a:avLst/>
          </a:prstGeom>
          <a:ln w="25560">
            <a:solidFill>
              <a:srgbClr val="FF0000"/>
            </a:solidFill>
            <a:round/>
            <a:tailEnd type="triangle" w="med" len="med"/>
          </a:ln>
        </p:spPr>
        <p:style>
          <a:lnRef idx="0">
            <a:scrgbClr r="0" g="0" b="0"/>
          </a:lnRef>
          <a:fillRef idx="0">
            <a:scrgbClr r="0" g="0" b="0"/>
          </a:fillRef>
          <a:effectRef idx="0">
            <a:scrgbClr r="0" g="0" b="0"/>
          </a:effectRef>
          <a:fontRef idx="minor"/>
        </p:style>
        <p:txBody>
          <a:bodyPr lIns="90000" tIns="45000" rIns="90000" bIns="45000" anchor="t" anchorCtr="1">
            <a:noAutofit/>
          </a:bodyPr>
          <a:lstStyle/>
          <a:p>
            <a:endParaRPr lang="en-GB" sz="2100" b="0" strike="noStrike" spc="-1">
              <a:solidFill>
                <a:srgbClr val="000000"/>
              </a:solidFill>
              <a:latin typeface="Times New Roman"/>
            </a:endParaRPr>
          </a:p>
        </p:txBody>
      </p:sp>
      <p:sp>
        <p:nvSpPr>
          <p:cNvPr id="537" name="Text Box 35"/>
          <p:cNvSpPr/>
          <p:nvPr/>
        </p:nvSpPr>
        <p:spPr>
          <a:xfrm>
            <a:off x="7151040" y="4977000"/>
            <a:ext cx="2666520" cy="1050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spcBef>
                <a:spcPts val="1049"/>
              </a:spcBef>
            </a:pPr>
            <a:r>
              <a:rPr lang="en-GB" sz="1800" b="1" strike="noStrike" spc="-1">
                <a:solidFill>
                  <a:srgbClr val="FF0000"/>
                </a:solidFill>
                <a:latin typeface="Arial"/>
              </a:rPr>
              <a:t>Revisit</a:t>
            </a:r>
            <a:r>
              <a:rPr lang="en-GB" sz="2100" b="1" strike="noStrike" spc="-1">
                <a:solidFill>
                  <a:srgbClr val="FF0000"/>
                </a:solidFill>
                <a:latin typeface="Arial"/>
              </a:rPr>
              <a:t> time reduction using the advection field</a:t>
            </a:r>
            <a:endParaRPr lang="en-GB" sz="2100" b="0" strike="noStrike" spc="-1">
              <a:solidFill>
                <a:srgbClr val="000000"/>
              </a:solidFill>
              <a:latin typeface="Times New Roman"/>
            </a:endParaRPr>
          </a:p>
        </p:txBody>
      </p:sp>
      <p:sp>
        <p:nvSpPr>
          <p:cNvPr id="538" name="Text Box 36"/>
          <p:cNvSpPr/>
          <p:nvPr/>
        </p:nvSpPr>
        <p:spPr>
          <a:xfrm>
            <a:off x="7733880" y="4615200"/>
            <a:ext cx="1904760" cy="36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spcBef>
                <a:spcPts val="901"/>
              </a:spcBef>
            </a:pPr>
            <a:r>
              <a:rPr lang="en-GB" sz="1800" b="1" strike="noStrike" spc="-1">
                <a:solidFill>
                  <a:srgbClr val="000099"/>
                </a:solidFill>
                <a:latin typeface="Arial"/>
              </a:rPr>
              <a:t>Artefacts</a:t>
            </a:r>
            <a:endParaRPr lang="en-GB" sz="1800" b="0" strike="noStrike" spc="-1">
              <a:solidFill>
                <a:srgbClr val="000000"/>
              </a:solidFill>
              <a:latin typeface="Times New Roman"/>
            </a:endParaRPr>
          </a:p>
        </p:txBody>
      </p:sp>
      <p:sp>
        <p:nvSpPr>
          <p:cNvPr id="539" name="Text Box 37"/>
          <p:cNvSpPr/>
          <p:nvPr/>
        </p:nvSpPr>
        <p:spPr>
          <a:xfrm>
            <a:off x="899640" y="5608080"/>
            <a:ext cx="2776320" cy="1209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spcBef>
                <a:spcPts val="700"/>
              </a:spcBef>
            </a:pPr>
            <a:r>
              <a:rPr lang="en-GB" sz="1400" b="1" strike="noStrike" spc="-1">
                <a:solidFill>
                  <a:srgbClr val="000099"/>
                </a:solidFill>
                <a:latin typeface="Arial"/>
              </a:rPr>
              <a:t>Secondary lobe reception</a:t>
            </a:r>
            <a:endParaRPr lang="en-GB" sz="1400" b="0" strike="noStrike" spc="-1">
              <a:solidFill>
                <a:srgbClr val="000000"/>
              </a:solidFill>
              <a:latin typeface="Times New Roman"/>
            </a:endParaRPr>
          </a:p>
          <a:p>
            <a:pPr>
              <a:lnSpc>
                <a:spcPct val="100000"/>
              </a:lnSpc>
              <a:spcBef>
                <a:spcPts val="700"/>
              </a:spcBef>
            </a:pPr>
            <a:r>
              <a:rPr lang="en-GB" sz="1400" b="1" strike="noStrike" spc="-1">
                <a:solidFill>
                  <a:srgbClr val="000099"/>
                </a:solidFill>
                <a:latin typeface="Arial"/>
              </a:rPr>
              <a:t>Secondary trip echoes</a:t>
            </a:r>
            <a:endParaRPr lang="en-GB" sz="1400" b="0" strike="noStrike" spc="-1">
              <a:solidFill>
                <a:srgbClr val="000000"/>
              </a:solidFill>
              <a:latin typeface="Times New Roman"/>
            </a:endParaRPr>
          </a:p>
          <a:p>
            <a:pPr>
              <a:lnSpc>
                <a:spcPct val="100000"/>
              </a:lnSpc>
              <a:spcBef>
                <a:spcPts val="700"/>
              </a:spcBef>
            </a:pPr>
            <a:r>
              <a:rPr lang="en-GB" sz="1400" b="1" strike="noStrike" spc="-1">
                <a:solidFill>
                  <a:srgbClr val="000099"/>
                </a:solidFill>
                <a:latin typeface="Arial"/>
              </a:rPr>
              <a:t>Anomalous Propagation</a:t>
            </a:r>
            <a:endParaRPr lang="en-GB" sz="1400" b="0" strike="noStrike" spc="-1">
              <a:solidFill>
                <a:srgbClr val="000000"/>
              </a:solidFill>
              <a:latin typeface="Times New Roman"/>
            </a:endParaRPr>
          </a:p>
          <a:p>
            <a:pPr>
              <a:lnSpc>
                <a:spcPct val="100000"/>
              </a:lnSpc>
              <a:spcBef>
                <a:spcPts val="700"/>
              </a:spcBef>
            </a:pPr>
            <a:r>
              <a:rPr lang="en-GB" sz="1400" b="1" strike="noStrike" spc="-1">
                <a:solidFill>
                  <a:srgbClr val="000099"/>
                </a:solidFill>
                <a:latin typeface="Arial"/>
              </a:rPr>
              <a:t>...</a:t>
            </a:r>
            <a:endParaRPr lang="en-GB" sz="1400" b="0" strike="noStrike" spc="-1">
              <a:solidFill>
                <a:srgbClr val="000000"/>
              </a:solidFill>
              <a:latin typeface="Times New Roman"/>
            </a:endParaRPr>
          </a:p>
        </p:txBody>
      </p:sp>
      <p:pic>
        <p:nvPicPr>
          <p:cNvPr id="540" name="Picture 42" descr="Lonelybird"/>
          <p:cNvPicPr/>
          <p:nvPr/>
        </p:nvPicPr>
        <p:blipFill>
          <a:blip r:embed="rId3"/>
          <a:stretch/>
        </p:blipFill>
        <p:spPr>
          <a:xfrm>
            <a:off x="7262280" y="3817800"/>
            <a:ext cx="304560" cy="371160"/>
          </a:xfrm>
          <a:prstGeom prst="rect">
            <a:avLst/>
          </a:prstGeom>
          <a:ln w="0">
            <a:noFill/>
          </a:ln>
        </p:spPr>
      </p:pic>
      <p:sp>
        <p:nvSpPr>
          <p:cNvPr id="541" name="Line 31"/>
          <p:cNvSpPr/>
          <p:nvPr/>
        </p:nvSpPr>
        <p:spPr>
          <a:xfrm flipH="1" flipV="1">
            <a:off x="7551000" y="4117680"/>
            <a:ext cx="574560" cy="503280"/>
          </a:xfrm>
          <a:prstGeom prst="line">
            <a:avLst/>
          </a:prstGeom>
          <a:ln w="25560">
            <a:solidFill>
              <a:srgbClr val="000099"/>
            </a:solidFill>
            <a:round/>
            <a:tailEnd type="triangle" w="med" len="med"/>
          </a:ln>
        </p:spPr>
        <p:style>
          <a:lnRef idx="0">
            <a:scrgbClr r="0" g="0" b="0"/>
          </a:lnRef>
          <a:fillRef idx="0">
            <a:scrgbClr r="0" g="0" b="0"/>
          </a:fillRef>
          <a:effectRef idx="0">
            <a:scrgbClr r="0" g="0" b="0"/>
          </a:effectRef>
          <a:fontRef idx="minor"/>
        </p:style>
        <p:txBody>
          <a:bodyPr lIns="90000" tIns="45000" rIns="90000" bIns="45000" anchor="t" anchorCtr="1">
            <a:noAutofit/>
          </a:bodyPr>
          <a:lstStyle/>
          <a:p>
            <a:endParaRPr lang="en-GB" sz="2100" b="0" strike="noStrike" spc="-1">
              <a:solidFill>
                <a:srgbClr val="000000"/>
              </a:solidFill>
              <a:latin typeface="Times New Roman"/>
            </a:endParaRPr>
          </a:p>
        </p:txBody>
      </p:sp>
      <p:sp>
        <p:nvSpPr>
          <p:cNvPr id="3" name="PlaceHolder 2"/>
          <p:cNvSpPr>
            <a:spLocks noGrp="1"/>
          </p:cNvSpPr>
          <p:nvPr>
            <p:ph type="ftr" idx="3"/>
          </p:nvPr>
        </p:nvSpPr>
        <p:spPr/>
        <p:txBody>
          <a:bodyPr/>
          <a:lstStyle/>
          <a:p>
            <a:r>
              <a:t>Pyrad course: Introduction to weather radar</a:t>
            </a:r>
          </a:p>
        </p:txBody>
      </p:sp>
      <p:sp>
        <p:nvSpPr>
          <p:cNvPr id="4" name="PlaceHolder 3"/>
          <p:cNvSpPr>
            <a:spLocks noGrp="1"/>
          </p:cNvSpPr>
          <p:nvPr>
            <p:ph type="sldNum" idx="4"/>
          </p:nvPr>
        </p:nvSpPr>
        <p:spPr/>
        <p:txBody>
          <a:bodyPr/>
          <a:lstStyle/>
          <a:p>
            <a:fld id="{49E1A1E7-1886-4C5A-B81C-FB8F352B2CEA}" type="slidenum">
              <a:t>39</a:t>
            </a:fld>
            <a:endParaRPr/>
          </a:p>
        </p:txBody>
      </p:sp>
      <p:sp>
        <p:nvSpPr>
          <p:cNvPr id="5" name="PlaceHolder 4"/>
          <p:cNvSpPr>
            <a:spLocks noGrp="1"/>
          </p:cNvSpPr>
          <p:nvPr>
            <p:ph type="dt" idx="5"/>
          </p:nvPr>
        </p:nvSpPr>
        <p:spPr/>
        <p:txBody>
          <a:bodyPr/>
          <a:lstStyle/>
          <a:p>
            <a:fld id="{CC681E97-8446-42EA-9A4E-3EE611F5FCE2}" type="datetime1">
              <a:rPr lang="ca-ES"/>
              <a:t>16/8/2023</a:t>
            </a:fld>
            <a:endParaRPr lang="ca-E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Definition</a:t>
            </a:r>
            <a:endParaRPr lang="fr-FR" sz="2400" b="1" strike="noStrike" spc="-1">
              <a:solidFill>
                <a:srgbClr val="000000"/>
              </a:solidFill>
              <a:latin typeface="Arial"/>
            </a:endParaRPr>
          </a:p>
        </p:txBody>
      </p:sp>
      <p:sp>
        <p:nvSpPr>
          <p:cNvPr id="132" name="PlaceHolder 2"/>
          <p:cNvSpPr>
            <a:spLocks noGrp="1"/>
          </p:cNvSpPr>
          <p:nvPr>
            <p:ph/>
          </p:nvPr>
        </p:nvSpPr>
        <p:spPr>
          <a:xfrm>
            <a:off x="272880" y="1356120"/>
            <a:ext cx="9849960" cy="5454000"/>
          </a:xfrm>
          <a:prstGeom prst="rect">
            <a:avLst/>
          </a:prstGeom>
          <a:noFill/>
          <a:ln w="0">
            <a:noFill/>
          </a:ln>
        </p:spPr>
        <p:txBody>
          <a:bodyPr lIns="0" tIns="0" rIns="0" bIns="0" anchor="t">
            <a:normAutofit lnSpcReduction="10000"/>
          </a:bodyPr>
          <a:lstStyle/>
          <a:p>
            <a:pPr marL="612000" indent="0">
              <a:spcBef>
                <a:spcPts val="972"/>
              </a:spcBef>
            </a:pPr>
            <a:r>
              <a:rPr lang="en-GB" sz="2200" b="0" strike="noStrike" spc="-1">
                <a:solidFill>
                  <a:srgbClr val="000000"/>
                </a:solidFill>
                <a:latin typeface="Arial"/>
              </a:rPr>
              <a:t>RADAR = </a:t>
            </a:r>
            <a:r>
              <a:rPr lang="en-GB" sz="2200" b="1" u="sng" strike="noStrike" spc="-1">
                <a:solidFill>
                  <a:srgbClr val="C9211E"/>
                </a:solidFill>
                <a:uFillTx/>
                <a:latin typeface="Arial"/>
              </a:rPr>
              <a:t>RA</a:t>
            </a:r>
            <a:r>
              <a:rPr lang="en-GB" sz="2200" b="0" strike="noStrike" spc="-1">
                <a:solidFill>
                  <a:srgbClr val="000000"/>
                </a:solidFill>
                <a:latin typeface="Arial"/>
              </a:rPr>
              <a:t>dio </a:t>
            </a:r>
            <a:r>
              <a:rPr lang="en-GB" sz="2200" b="1" u="sng" strike="noStrike" spc="-1">
                <a:solidFill>
                  <a:srgbClr val="C9211E"/>
                </a:solidFill>
                <a:uFillTx/>
                <a:latin typeface="Arial"/>
              </a:rPr>
              <a:t>D</a:t>
            </a:r>
            <a:r>
              <a:rPr lang="en-GB" sz="2200" b="0" strike="noStrike" spc="-1">
                <a:solidFill>
                  <a:srgbClr val="000000"/>
                </a:solidFill>
                <a:latin typeface="Arial"/>
              </a:rPr>
              <a:t>etection </a:t>
            </a:r>
            <a:r>
              <a:rPr lang="en-GB" sz="2200" b="1" u="sng" strike="noStrike" spc="-1">
                <a:solidFill>
                  <a:srgbClr val="C9211E"/>
                </a:solidFill>
                <a:uFillTx/>
                <a:latin typeface="Arial"/>
              </a:rPr>
              <a:t>A</a:t>
            </a:r>
            <a:r>
              <a:rPr lang="en-GB" sz="2200" b="0" strike="noStrike" spc="-1">
                <a:solidFill>
                  <a:srgbClr val="000000"/>
                </a:solidFill>
                <a:latin typeface="Arial"/>
              </a:rPr>
              <a:t>nd </a:t>
            </a:r>
            <a:r>
              <a:rPr lang="en-GB" sz="2200" b="1" u="sng" strike="noStrike" spc="-1">
                <a:solidFill>
                  <a:srgbClr val="C9211E"/>
                </a:solidFill>
                <a:uFillTx/>
                <a:latin typeface="Arial"/>
              </a:rPr>
              <a:t>R</a:t>
            </a:r>
            <a:r>
              <a:rPr lang="en-GB" sz="2200" b="0" strike="noStrike" spc="-1">
                <a:solidFill>
                  <a:srgbClr val="000000"/>
                </a:solidFill>
                <a:latin typeface="Arial"/>
              </a:rPr>
              <a:t>anging</a:t>
            </a:r>
            <a:endParaRPr lang="fr-FR" sz="2200" b="0" strike="noStrike" spc="-1">
              <a:solidFill>
                <a:srgbClr val="000000"/>
              </a:solidFill>
              <a:latin typeface="Arial"/>
            </a:endParaRPr>
          </a:p>
          <a:p>
            <a:pPr marL="612000" indent="0">
              <a:spcBef>
                <a:spcPts val="972"/>
              </a:spcBef>
              <a:buNone/>
            </a:pPr>
            <a:r>
              <a:rPr lang="en-GB" sz="2200" b="0" strike="noStrike" spc="-1">
                <a:solidFill>
                  <a:srgbClr val="000000"/>
                </a:solidFill>
                <a:latin typeface="Arial"/>
              </a:rPr>
              <a:t> </a:t>
            </a:r>
            <a:endParaRPr lang="fr-FR" sz="2200" b="0" strike="noStrike" spc="-1">
              <a:solidFill>
                <a:srgbClr val="000000"/>
              </a:solidFill>
              <a:latin typeface="Arial"/>
            </a:endParaRPr>
          </a:p>
          <a:p>
            <a:pPr marL="612000" indent="0">
              <a:spcBef>
                <a:spcPts val="972"/>
              </a:spcBef>
              <a:buNone/>
            </a:pPr>
            <a:r>
              <a:rPr lang="en-GB" sz="2200" b="0" strike="noStrike" spc="-1">
                <a:solidFill>
                  <a:srgbClr val="000000"/>
                </a:solidFill>
                <a:latin typeface="Arial"/>
              </a:rPr>
              <a:t> </a:t>
            </a:r>
            <a:endParaRPr lang="fr-FR" sz="2200" b="0" strike="noStrike" spc="-1">
              <a:solidFill>
                <a:srgbClr val="000000"/>
              </a:solidFill>
              <a:latin typeface="Arial"/>
            </a:endParaRPr>
          </a:p>
          <a:p>
            <a:pPr marL="612000" indent="0">
              <a:spcBef>
                <a:spcPts val="972"/>
              </a:spcBef>
              <a:buNone/>
            </a:pPr>
            <a:r>
              <a:rPr lang="en-GB" sz="2200" b="0" strike="noStrike" spc="-1">
                <a:solidFill>
                  <a:srgbClr val="000000"/>
                </a:solidFill>
                <a:latin typeface="Arial"/>
              </a:rPr>
              <a:t> </a:t>
            </a:r>
            <a:endParaRPr lang="fr-FR" sz="2200" b="0" strike="noStrike" spc="-1">
              <a:solidFill>
                <a:srgbClr val="000000"/>
              </a:solidFill>
              <a:latin typeface="Arial"/>
            </a:endParaRPr>
          </a:p>
          <a:p>
            <a:pPr marL="612000" indent="0">
              <a:spcBef>
                <a:spcPts val="972"/>
              </a:spcBef>
              <a:buNone/>
            </a:pPr>
            <a:r>
              <a:rPr lang="en-GB" sz="2200" b="0" strike="noStrike" spc="-1">
                <a:solidFill>
                  <a:srgbClr val="000000"/>
                </a:solidFill>
                <a:latin typeface="Arial"/>
              </a:rPr>
              <a:t> </a:t>
            </a:r>
            <a:endParaRPr lang="fr-FR" sz="2200" b="0" strike="noStrike" spc="-1">
              <a:solidFill>
                <a:srgbClr val="000000"/>
              </a:solidFill>
              <a:latin typeface="Arial"/>
            </a:endParaRPr>
          </a:p>
          <a:p>
            <a:pPr marL="612000" indent="0">
              <a:spcBef>
                <a:spcPts val="972"/>
              </a:spcBef>
              <a:buNone/>
            </a:pPr>
            <a:r>
              <a:rPr lang="en-GB" sz="2200" b="0" strike="noStrike" spc="-1">
                <a:solidFill>
                  <a:srgbClr val="000000"/>
                </a:solidFill>
                <a:latin typeface="Arial"/>
              </a:rPr>
              <a:t> </a:t>
            </a:r>
            <a:endParaRPr lang="fr-FR" sz="2200" b="0" strike="noStrike" spc="-1">
              <a:solidFill>
                <a:srgbClr val="000000"/>
              </a:solidFill>
              <a:latin typeface="Arial"/>
            </a:endParaRPr>
          </a:p>
          <a:p>
            <a:pPr marL="612000" indent="0">
              <a:spcBef>
                <a:spcPts val="972"/>
              </a:spcBef>
              <a:buNone/>
            </a:pPr>
            <a:r>
              <a:rPr lang="en-GB" sz="2200" b="0" strike="noStrike" spc="-1">
                <a:solidFill>
                  <a:srgbClr val="000000"/>
                </a:solidFill>
                <a:latin typeface="Arial"/>
              </a:rPr>
              <a:t> </a:t>
            </a:r>
            <a:endParaRPr lang="fr-FR" sz="2200" b="0" strike="noStrike" spc="-1">
              <a:solidFill>
                <a:srgbClr val="000000"/>
              </a:solidFill>
              <a:latin typeface="Arial"/>
            </a:endParaRPr>
          </a:p>
          <a:p>
            <a:pPr marL="612000" indent="0">
              <a:spcBef>
                <a:spcPts val="972"/>
              </a:spcBef>
              <a:buNone/>
            </a:pPr>
            <a:r>
              <a:rPr lang="en-GB" sz="2200" b="0" strike="noStrike" spc="-1">
                <a:solidFill>
                  <a:srgbClr val="000000"/>
                </a:solidFill>
                <a:latin typeface="Arial"/>
              </a:rPr>
              <a:t> </a:t>
            </a:r>
            <a:endParaRPr lang="fr-FR" sz="2200" b="0" strike="noStrike" spc="-1">
              <a:solidFill>
                <a:srgbClr val="000000"/>
              </a:solidFill>
              <a:latin typeface="Arial"/>
            </a:endParaRPr>
          </a:p>
          <a:p>
            <a:pPr marL="612000" indent="0">
              <a:spcBef>
                <a:spcPts val="972"/>
              </a:spcBef>
              <a:buNone/>
            </a:pPr>
            <a:r>
              <a:rPr lang="en-GB" sz="2200" b="0" strike="noStrike" spc="-1">
                <a:solidFill>
                  <a:srgbClr val="000000"/>
                </a:solidFill>
                <a:latin typeface="Arial"/>
              </a:rPr>
              <a:t> </a:t>
            </a:r>
            <a:endParaRPr lang="fr-FR" sz="2200" b="0" strike="noStrike" spc="-1">
              <a:solidFill>
                <a:srgbClr val="000000"/>
              </a:solidFill>
              <a:latin typeface="Arial"/>
            </a:endParaRPr>
          </a:p>
          <a:p>
            <a:pPr marL="612000" indent="0">
              <a:spcBef>
                <a:spcPts val="972"/>
              </a:spcBef>
              <a:buNone/>
            </a:pPr>
            <a:r>
              <a:rPr lang="en-GB" sz="2200" b="0" strike="noStrike" spc="-1">
                <a:solidFill>
                  <a:srgbClr val="000000"/>
                </a:solidFill>
                <a:latin typeface="Arial"/>
              </a:rPr>
              <a:t> </a:t>
            </a:r>
            <a:endParaRPr lang="fr-FR" sz="2200" b="0" strike="noStrike" spc="-1">
              <a:solidFill>
                <a:srgbClr val="000000"/>
              </a:solidFill>
              <a:latin typeface="Arial"/>
            </a:endParaRPr>
          </a:p>
          <a:p>
            <a:pPr marL="612000" indent="0">
              <a:spcBef>
                <a:spcPts val="972"/>
              </a:spcBef>
            </a:pPr>
            <a:r>
              <a:rPr lang="en-GB" sz="2200" b="0" strike="noStrike" spc="-1">
                <a:solidFill>
                  <a:srgbClr val="000000"/>
                </a:solidFill>
                <a:latin typeface="Arial"/>
                <a:hlinkClick r:id="rId2"/>
              </a:rPr>
              <a:t>Cambridge Dictionary</a:t>
            </a:r>
            <a:r>
              <a:rPr lang="en-GB" sz="2200" b="0" strike="noStrike" spc="-1">
                <a:solidFill>
                  <a:srgbClr val="000000"/>
                </a:solidFill>
                <a:latin typeface="Arial"/>
              </a:rPr>
              <a:t> : a device or system for finding the position or speed of objects, such as aircraft, that cannot be seen, by measuring the direction and timing of short radio waves that are sent out and reflect back from the objects</a:t>
            </a:r>
            <a:endParaRPr lang="fr-FR" sz="2200" b="0" strike="noStrike" spc="-1">
              <a:solidFill>
                <a:srgbClr val="000000"/>
              </a:solidFill>
              <a:latin typeface="Arial"/>
            </a:endParaRPr>
          </a:p>
        </p:txBody>
      </p:sp>
      <p:pic>
        <p:nvPicPr>
          <p:cNvPr id="133" name="Image 132"/>
          <p:cNvPicPr/>
          <p:nvPr/>
        </p:nvPicPr>
        <p:blipFill>
          <a:blip r:embed="rId3"/>
          <a:stretch/>
        </p:blipFill>
        <p:spPr>
          <a:xfrm>
            <a:off x="6621840" y="983160"/>
            <a:ext cx="3240000" cy="4320000"/>
          </a:xfrm>
          <a:prstGeom prst="rect">
            <a:avLst/>
          </a:prstGeom>
          <a:ln w="0">
            <a:noFill/>
          </a:ln>
        </p:spPr>
      </p:pic>
      <p:sp>
        <p:nvSpPr>
          <p:cNvPr id="4" name="PlaceHolder 3"/>
          <p:cNvSpPr>
            <a:spLocks noGrp="1"/>
          </p:cNvSpPr>
          <p:nvPr>
            <p:ph type="ftr" idx="3"/>
          </p:nvPr>
        </p:nvSpPr>
        <p:spPr/>
        <p:txBody>
          <a:bodyPr/>
          <a:lstStyle/>
          <a:p>
            <a:r>
              <a:t>Pyrad course: Introduction to weather radar</a:t>
            </a:r>
          </a:p>
        </p:txBody>
      </p:sp>
      <p:sp>
        <p:nvSpPr>
          <p:cNvPr id="5" name="PlaceHolder 4"/>
          <p:cNvSpPr>
            <a:spLocks noGrp="1"/>
          </p:cNvSpPr>
          <p:nvPr>
            <p:ph type="sldNum" idx="4"/>
          </p:nvPr>
        </p:nvSpPr>
        <p:spPr/>
        <p:txBody>
          <a:bodyPr/>
          <a:lstStyle/>
          <a:p>
            <a:fld id="{A6E31666-E524-473F-81F1-D18F113F81C0}" type="slidenum">
              <a:t>4</a:t>
            </a:fld>
            <a:endParaRPr/>
          </a:p>
        </p:txBody>
      </p:sp>
      <p:sp>
        <p:nvSpPr>
          <p:cNvPr id="6" name="PlaceHolder 5"/>
          <p:cNvSpPr>
            <a:spLocks noGrp="1"/>
          </p:cNvSpPr>
          <p:nvPr>
            <p:ph type="dt" idx="5"/>
          </p:nvPr>
        </p:nvSpPr>
        <p:spPr/>
        <p:txBody>
          <a:bodyPr/>
          <a:lstStyle/>
          <a:p>
            <a:fld id="{C9EF057E-91E1-408D-9DEF-380785A3CA1D}" type="datetime1">
              <a:rPr lang="ca-ES"/>
              <a:t>16/8/2023</a:t>
            </a:fld>
            <a:endParaRPr lang="ca-E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Clutter identification</a:t>
            </a:r>
            <a:endParaRPr lang="fr-FR" sz="2400" b="1" strike="noStrike" spc="-1">
              <a:solidFill>
                <a:srgbClr val="000000"/>
              </a:solidFill>
              <a:latin typeface="Arial"/>
            </a:endParaRPr>
          </a:p>
        </p:txBody>
      </p:sp>
      <p:pic>
        <p:nvPicPr>
          <p:cNvPr id="543" name="Content Placeholder 3"/>
          <p:cNvPicPr/>
          <p:nvPr/>
        </p:nvPicPr>
        <p:blipFill>
          <a:blip r:embed="rId2"/>
          <a:stretch/>
        </p:blipFill>
        <p:spPr>
          <a:xfrm>
            <a:off x="457200" y="1665000"/>
            <a:ext cx="8429400" cy="3142800"/>
          </a:xfrm>
          <a:prstGeom prst="rect">
            <a:avLst/>
          </a:prstGeom>
          <a:ln w="0">
            <a:noFill/>
          </a:ln>
        </p:spPr>
      </p:pic>
      <p:pic>
        <p:nvPicPr>
          <p:cNvPr id="544" name="Picture 43" descr="http://www.otl.meteoswiss.ch/proj/Radar/LIVE/images_class/color_scale/radar_scale_precip_missing.gif"/>
          <p:cNvPicPr/>
          <p:nvPr/>
        </p:nvPicPr>
        <p:blipFill>
          <a:blip r:embed="rId3"/>
          <a:stretch/>
        </p:blipFill>
        <p:spPr>
          <a:xfrm>
            <a:off x="99000" y="4493520"/>
            <a:ext cx="9044640" cy="632880"/>
          </a:xfrm>
          <a:prstGeom prst="rect">
            <a:avLst/>
          </a:prstGeom>
          <a:ln w="0">
            <a:noFill/>
          </a:ln>
        </p:spPr>
      </p:pic>
      <p:sp>
        <p:nvSpPr>
          <p:cNvPr id="3" name="PlaceHolder 2"/>
          <p:cNvSpPr>
            <a:spLocks noGrp="1"/>
          </p:cNvSpPr>
          <p:nvPr>
            <p:ph type="ftr" idx="3"/>
          </p:nvPr>
        </p:nvSpPr>
        <p:spPr/>
        <p:txBody>
          <a:bodyPr/>
          <a:lstStyle/>
          <a:p>
            <a:r>
              <a:t>Pyrad course: Introduction to weather radar</a:t>
            </a:r>
          </a:p>
        </p:txBody>
      </p:sp>
      <p:sp>
        <p:nvSpPr>
          <p:cNvPr id="4" name="PlaceHolder 3"/>
          <p:cNvSpPr>
            <a:spLocks noGrp="1"/>
          </p:cNvSpPr>
          <p:nvPr>
            <p:ph type="sldNum" idx="4"/>
          </p:nvPr>
        </p:nvSpPr>
        <p:spPr/>
        <p:txBody>
          <a:bodyPr/>
          <a:lstStyle/>
          <a:p>
            <a:fld id="{5D245551-528F-476F-B4BB-42E94C86F00D}" type="slidenum">
              <a:t>40</a:t>
            </a:fld>
            <a:endParaRPr/>
          </a:p>
        </p:txBody>
      </p:sp>
      <p:sp>
        <p:nvSpPr>
          <p:cNvPr id="5" name="PlaceHolder 4"/>
          <p:cNvSpPr>
            <a:spLocks noGrp="1"/>
          </p:cNvSpPr>
          <p:nvPr>
            <p:ph type="dt" idx="5"/>
          </p:nvPr>
        </p:nvSpPr>
        <p:spPr/>
        <p:txBody>
          <a:bodyPr/>
          <a:lstStyle/>
          <a:p>
            <a:fld id="{07CCDC91-9D1D-4CC3-92A6-584129E09A91}" type="datetime1">
              <a:rPr lang="ca-ES"/>
              <a:t>16/8/2023</a:t>
            </a:fld>
            <a:endParaRPr lang="ca-E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Calibration</a:t>
            </a:r>
            <a:endParaRPr lang="fr-FR" sz="2400" b="1" strike="noStrike" spc="-1">
              <a:solidFill>
                <a:srgbClr val="000000"/>
              </a:solidFill>
              <a:latin typeface="Arial"/>
            </a:endParaRPr>
          </a:p>
        </p:txBody>
      </p:sp>
      <p:sp>
        <p:nvSpPr>
          <p:cNvPr id="546" name="PlaceHolder 2"/>
          <p:cNvSpPr>
            <a:spLocks noGrp="1"/>
          </p:cNvSpPr>
          <p:nvPr>
            <p:ph/>
          </p:nvPr>
        </p:nvSpPr>
        <p:spPr>
          <a:xfrm>
            <a:off x="272880" y="1356120"/>
            <a:ext cx="10160280" cy="5454000"/>
          </a:xfrm>
          <a:prstGeom prst="rect">
            <a:avLst/>
          </a:prstGeom>
          <a:noFill/>
          <a:ln w="0">
            <a:noFill/>
          </a:ln>
        </p:spPr>
        <p:txBody>
          <a:bodyPr lIns="0" tIns="0" rIns="0" bIns="0" anchor="t">
            <a:normAutofit/>
          </a:bodyPr>
          <a:lstStyle/>
          <a:p>
            <a:pPr marL="612000" indent="0">
              <a:lnSpc>
                <a:spcPct val="100000"/>
              </a:lnSpc>
            </a:pPr>
            <a:r>
              <a:rPr lang="en-GB" sz="2100" b="0" strike="noStrike" spc="-1">
                <a:solidFill>
                  <a:srgbClr val="000000"/>
                </a:solidFill>
                <a:latin typeface="Arial"/>
              </a:rPr>
              <a:t>Calibration: In measurement technology and Metrology is the comparison of measurement values delivered by a device under test with those of a </a:t>
            </a:r>
            <a:r>
              <a:rPr lang="en-GB" sz="2100" b="0" strike="noStrike" spc="-1">
                <a:solidFill>
                  <a:srgbClr val="FF0000"/>
                </a:solidFill>
                <a:latin typeface="Arial"/>
              </a:rPr>
              <a:t>calibration standard of known accuracy (reference)</a:t>
            </a:r>
            <a:r>
              <a:rPr lang="en-GB" sz="2100" b="0" strike="noStrike" spc="-1">
                <a:solidFill>
                  <a:srgbClr val="000000"/>
                </a:solidFill>
                <a:latin typeface="Arial"/>
              </a:rPr>
              <a:t>. Such a standard could be another measurement device of known accuracy, a device generating the quantity to be measured, etc.</a:t>
            </a:r>
            <a:endParaRPr lang="fr-FR" sz="2100" b="0" strike="noStrike" spc="-1">
              <a:solidFill>
                <a:srgbClr val="000000"/>
              </a:solidFill>
              <a:latin typeface="Arial"/>
            </a:endParaRPr>
          </a:p>
          <a:p>
            <a:pPr marL="612000" indent="0">
              <a:lnSpc>
                <a:spcPct val="100000"/>
              </a:lnSpc>
              <a:buNone/>
            </a:pPr>
            <a:r>
              <a:rPr lang="en-GB" sz="2100" b="0" strike="noStrike" spc="-1">
                <a:solidFill>
                  <a:srgbClr val="000000"/>
                </a:solidFill>
                <a:latin typeface="Arial"/>
              </a:rPr>
              <a:t> </a:t>
            </a:r>
            <a:endParaRPr lang="fr-FR" sz="2100" b="0" strike="noStrike" spc="-1">
              <a:solidFill>
                <a:srgbClr val="000000"/>
              </a:solidFill>
              <a:latin typeface="Arial"/>
            </a:endParaRPr>
          </a:p>
          <a:p>
            <a:pPr marL="612000" indent="0">
              <a:lnSpc>
                <a:spcPct val="100000"/>
              </a:lnSpc>
              <a:buNone/>
            </a:pPr>
            <a:r>
              <a:rPr lang="en-GB" sz="2100" b="0" strike="noStrike" spc="-1">
                <a:solidFill>
                  <a:srgbClr val="000000"/>
                </a:solidFill>
                <a:latin typeface="Arial"/>
              </a:rPr>
              <a:t> </a:t>
            </a:r>
            <a:endParaRPr lang="fr-FR" sz="2100" b="0" strike="noStrike" spc="-1">
              <a:solidFill>
                <a:srgbClr val="000000"/>
              </a:solidFill>
              <a:latin typeface="Arial"/>
            </a:endParaRPr>
          </a:p>
          <a:p>
            <a:pPr marL="612000" indent="0">
              <a:lnSpc>
                <a:spcPct val="100000"/>
              </a:lnSpc>
            </a:pPr>
            <a:r>
              <a:rPr lang="en-GB" sz="2100" b="0" strike="noStrike" spc="-1">
                <a:solidFill>
                  <a:srgbClr val="000000"/>
                </a:solidFill>
                <a:latin typeface="Arial"/>
              </a:rPr>
              <a:t>References: internal signal generator, metallic sphere, sun, light rain, precipitation when pointing at the vertical, ground clutter, etc.</a:t>
            </a:r>
            <a:endParaRPr lang="fr-FR" sz="2100" b="0" strike="noStrike" spc="-1">
              <a:solidFill>
                <a:srgbClr val="000000"/>
              </a:solidFill>
              <a:latin typeface="Arial"/>
            </a:endParaRPr>
          </a:p>
          <a:p>
            <a:pPr marL="612000" indent="0">
              <a:lnSpc>
                <a:spcPct val="100000"/>
              </a:lnSpc>
              <a:buNone/>
            </a:pPr>
            <a:r>
              <a:rPr lang="en-GB" sz="2100" b="0" strike="noStrike" spc="-1">
                <a:solidFill>
                  <a:srgbClr val="000000"/>
                </a:solidFill>
                <a:latin typeface="Arial"/>
              </a:rPr>
              <a:t> </a:t>
            </a:r>
            <a:endParaRPr lang="fr-FR" sz="2100" b="0" strike="noStrike" spc="-1">
              <a:solidFill>
                <a:srgbClr val="000000"/>
              </a:solidFill>
              <a:latin typeface="Arial"/>
            </a:endParaRPr>
          </a:p>
        </p:txBody>
      </p:sp>
      <p:sp>
        <p:nvSpPr>
          <p:cNvPr id="4" name="PlaceHolder 3"/>
          <p:cNvSpPr>
            <a:spLocks noGrp="1"/>
          </p:cNvSpPr>
          <p:nvPr>
            <p:ph type="ftr" idx="3"/>
          </p:nvPr>
        </p:nvSpPr>
        <p:spPr/>
        <p:txBody>
          <a:bodyPr/>
          <a:lstStyle/>
          <a:p>
            <a:r>
              <a:t>Pyrad course: Introduction to weather radar</a:t>
            </a:r>
          </a:p>
        </p:txBody>
      </p:sp>
      <p:sp>
        <p:nvSpPr>
          <p:cNvPr id="5" name="PlaceHolder 4"/>
          <p:cNvSpPr>
            <a:spLocks noGrp="1"/>
          </p:cNvSpPr>
          <p:nvPr>
            <p:ph type="sldNum" idx="4"/>
          </p:nvPr>
        </p:nvSpPr>
        <p:spPr/>
        <p:txBody>
          <a:bodyPr/>
          <a:lstStyle/>
          <a:p>
            <a:fld id="{E490B60D-F290-4DC4-B27D-9D3914AF4C33}" type="slidenum">
              <a:t>41</a:t>
            </a:fld>
            <a:endParaRPr/>
          </a:p>
        </p:txBody>
      </p:sp>
      <p:sp>
        <p:nvSpPr>
          <p:cNvPr id="6" name="PlaceHolder 5"/>
          <p:cNvSpPr>
            <a:spLocks noGrp="1"/>
          </p:cNvSpPr>
          <p:nvPr>
            <p:ph type="dt" idx="5"/>
          </p:nvPr>
        </p:nvSpPr>
        <p:spPr/>
        <p:txBody>
          <a:bodyPr/>
          <a:lstStyle/>
          <a:p>
            <a:fld id="{AAE4FB21-FE46-4CEA-9E1A-AE8A7C28713D}" type="datetime1">
              <a:rPr lang="ca-ES"/>
              <a:t>16/8/2023</a:t>
            </a:fld>
            <a:endParaRPr lang="ca-E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7" name="Picture 44"/>
          <p:cNvPicPr/>
          <p:nvPr/>
        </p:nvPicPr>
        <p:blipFill>
          <a:blip r:embed="rId2"/>
          <a:stretch/>
        </p:blipFill>
        <p:spPr>
          <a:xfrm>
            <a:off x="0" y="0"/>
            <a:ext cx="10691640" cy="7559640"/>
          </a:xfrm>
          <a:prstGeom prst="rect">
            <a:avLst/>
          </a:prstGeom>
          <a:ln w="0">
            <a:noFill/>
          </a:ln>
        </p:spPr>
      </p:pic>
      <p:sp>
        <p:nvSpPr>
          <p:cNvPr id="548" name="Title 2"/>
          <p:cNvSpPr/>
          <p:nvPr/>
        </p:nvSpPr>
        <p:spPr>
          <a:xfrm>
            <a:off x="272160" y="585720"/>
            <a:ext cx="7275240" cy="780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GB" sz="6000" b="1" strike="noStrike" spc="-1">
                <a:solidFill>
                  <a:srgbClr val="FFC000"/>
                </a:solidFill>
                <a:latin typeface="Arial"/>
              </a:rPr>
              <a:t>Thank you!</a:t>
            </a:r>
            <a:br>
              <a:rPr sz="6000"/>
            </a:br>
            <a:r>
              <a:rPr lang="en-GB" sz="6000" b="1" strike="noStrike" spc="-1">
                <a:solidFill>
                  <a:srgbClr val="FFC000"/>
                </a:solidFill>
                <a:latin typeface="Arial"/>
              </a:rPr>
              <a:t>Grazie mille!</a:t>
            </a:r>
            <a:br>
              <a:rPr sz="6000"/>
            </a:br>
            <a:r>
              <a:rPr lang="en-GB" sz="6000" b="1" strike="noStrike" spc="-1">
                <a:solidFill>
                  <a:srgbClr val="FFC000"/>
                </a:solidFill>
                <a:latin typeface="Arial"/>
              </a:rPr>
              <a:t>Moltes Gràcies!</a:t>
            </a:r>
            <a:br>
              <a:rPr sz="6000"/>
            </a:br>
            <a:r>
              <a:rPr lang="en-GB" sz="6000" b="1" strike="noStrike" spc="-1">
                <a:solidFill>
                  <a:srgbClr val="FFC000"/>
                </a:solidFill>
                <a:latin typeface="Arial"/>
              </a:rPr>
              <a:t>Merci!</a:t>
            </a:r>
            <a:endParaRPr lang="en-GB" sz="6000" b="0" strike="noStrike" spc="-1">
              <a:solidFill>
                <a:srgbClr val="000000"/>
              </a:solidFill>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Purpose of a weather radar</a:t>
            </a:r>
            <a:endParaRPr lang="fr-FR" sz="2400" b="1" strike="noStrike" spc="-1">
              <a:solidFill>
                <a:srgbClr val="000000"/>
              </a:solidFill>
              <a:latin typeface="Arial"/>
            </a:endParaRPr>
          </a:p>
        </p:txBody>
      </p:sp>
      <p:sp>
        <p:nvSpPr>
          <p:cNvPr id="135" name="PlaceHolder 2"/>
          <p:cNvSpPr>
            <a:spLocks noGrp="1"/>
          </p:cNvSpPr>
          <p:nvPr>
            <p:ph/>
          </p:nvPr>
        </p:nvSpPr>
        <p:spPr>
          <a:xfrm>
            <a:off x="272880" y="1356120"/>
            <a:ext cx="10160280" cy="5454000"/>
          </a:xfrm>
          <a:prstGeom prst="rect">
            <a:avLst/>
          </a:prstGeom>
          <a:noFill/>
          <a:ln w="0">
            <a:noFill/>
          </a:ln>
        </p:spPr>
        <p:txBody>
          <a:bodyPr lIns="0" tIns="0" rIns="0" bIns="0" anchor="t">
            <a:normAutofit/>
          </a:bodyPr>
          <a:lstStyle/>
          <a:p>
            <a:pPr marL="612000" indent="0">
              <a:spcBef>
                <a:spcPts val="972"/>
              </a:spcBef>
            </a:pPr>
            <a:r>
              <a:rPr lang="en-GB" sz="2200" b="0" strike="noStrike" spc="-1">
                <a:solidFill>
                  <a:srgbClr val="000000"/>
                </a:solidFill>
                <a:latin typeface="Arial"/>
              </a:rPr>
              <a:t>The main purpose of a weather radar is to locate precipitation, calculate its motion and intensity and estimate its type</a:t>
            </a:r>
            <a:endParaRPr lang="fr-FR" sz="2200" b="0" strike="noStrike" spc="-1">
              <a:solidFill>
                <a:srgbClr val="000000"/>
              </a:solidFill>
              <a:latin typeface="Arial"/>
            </a:endParaRPr>
          </a:p>
          <a:p>
            <a:pPr marL="612000" indent="0">
              <a:spcBef>
                <a:spcPts val="972"/>
              </a:spcBef>
              <a:buNone/>
            </a:pPr>
            <a:r>
              <a:rPr lang="en-GB" sz="2200" b="0" strike="noStrike" spc="-1">
                <a:solidFill>
                  <a:srgbClr val="000000"/>
                </a:solidFill>
                <a:latin typeface="Arial"/>
              </a:rPr>
              <a:t> </a:t>
            </a:r>
            <a:endParaRPr lang="fr-FR" sz="2200" b="0" strike="noStrike" spc="-1">
              <a:solidFill>
                <a:srgbClr val="000000"/>
              </a:solidFill>
              <a:latin typeface="Arial"/>
            </a:endParaRPr>
          </a:p>
          <a:p>
            <a:pPr marL="612000" indent="0">
              <a:spcBef>
                <a:spcPts val="972"/>
              </a:spcBef>
              <a:buNone/>
            </a:pPr>
            <a:r>
              <a:rPr lang="en-GB" sz="2200" b="0" strike="noStrike" spc="-1">
                <a:solidFill>
                  <a:srgbClr val="000000"/>
                </a:solidFill>
                <a:latin typeface="Arial"/>
              </a:rPr>
              <a:t> </a:t>
            </a:r>
            <a:endParaRPr lang="fr-FR" sz="2200" b="0" strike="noStrike" spc="-1">
              <a:solidFill>
                <a:srgbClr val="000000"/>
              </a:solidFill>
              <a:latin typeface="Arial"/>
            </a:endParaRPr>
          </a:p>
          <a:p>
            <a:pPr marL="612000" indent="0">
              <a:spcBef>
                <a:spcPts val="972"/>
              </a:spcBef>
              <a:buNone/>
            </a:pPr>
            <a:r>
              <a:rPr lang="en-GB" sz="2200" b="0" strike="noStrike" spc="-1">
                <a:solidFill>
                  <a:srgbClr val="000000"/>
                </a:solidFill>
                <a:latin typeface="Arial"/>
              </a:rPr>
              <a:t> </a:t>
            </a:r>
            <a:endParaRPr lang="fr-FR" sz="2200" b="0" strike="noStrike" spc="-1">
              <a:solidFill>
                <a:srgbClr val="000000"/>
              </a:solidFill>
              <a:latin typeface="Arial"/>
            </a:endParaRPr>
          </a:p>
          <a:p>
            <a:pPr marL="612000" indent="0">
              <a:spcBef>
                <a:spcPts val="972"/>
              </a:spcBef>
              <a:buNone/>
            </a:pPr>
            <a:r>
              <a:rPr lang="en-GB" sz="2200" b="0" strike="noStrike" spc="-1">
                <a:solidFill>
                  <a:srgbClr val="000000"/>
                </a:solidFill>
                <a:latin typeface="Arial"/>
              </a:rPr>
              <a:t> </a:t>
            </a:r>
            <a:endParaRPr lang="fr-FR" sz="2200" b="0" strike="noStrike" spc="-1">
              <a:solidFill>
                <a:srgbClr val="000000"/>
              </a:solidFill>
              <a:latin typeface="Arial"/>
            </a:endParaRPr>
          </a:p>
          <a:p>
            <a:pPr marL="612000" indent="0">
              <a:spcBef>
                <a:spcPts val="972"/>
              </a:spcBef>
              <a:buNone/>
            </a:pPr>
            <a:r>
              <a:rPr lang="en-GB" sz="2200" b="0" strike="noStrike" spc="-1">
                <a:solidFill>
                  <a:srgbClr val="000000"/>
                </a:solidFill>
                <a:latin typeface="Arial"/>
              </a:rPr>
              <a:t> </a:t>
            </a:r>
            <a:endParaRPr lang="fr-FR" sz="2200" b="0" strike="noStrike" spc="-1">
              <a:solidFill>
                <a:srgbClr val="000000"/>
              </a:solidFill>
              <a:latin typeface="Arial"/>
            </a:endParaRPr>
          </a:p>
          <a:p>
            <a:pPr marL="612000" indent="0">
              <a:spcBef>
                <a:spcPts val="972"/>
              </a:spcBef>
              <a:buNone/>
            </a:pPr>
            <a:r>
              <a:rPr lang="en-GB" sz="2200" b="0" strike="noStrike" spc="-1">
                <a:solidFill>
                  <a:srgbClr val="000000"/>
                </a:solidFill>
                <a:latin typeface="Arial"/>
              </a:rPr>
              <a:t> </a:t>
            </a:r>
            <a:endParaRPr lang="fr-FR" sz="2200" b="0" strike="noStrike" spc="-1">
              <a:solidFill>
                <a:srgbClr val="000000"/>
              </a:solidFill>
              <a:latin typeface="Arial"/>
            </a:endParaRPr>
          </a:p>
          <a:p>
            <a:pPr marL="612000" indent="0">
              <a:spcBef>
                <a:spcPts val="972"/>
              </a:spcBef>
            </a:pPr>
            <a:r>
              <a:rPr lang="en-GB" sz="2200" b="0" strike="noStrike" spc="-1">
                <a:solidFill>
                  <a:srgbClr val="000000"/>
                </a:solidFill>
                <a:latin typeface="Arial"/>
              </a:rPr>
              <a:t>But other objects are also detected</a:t>
            </a:r>
            <a:endParaRPr lang="fr-FR" sz="2200" b="0" strike="noStrike" spc="-1">
              <a:solidFill>
                <a:srgbClr val="000000"/>
              </a:solidFill>
              <a:latin typeface="Arial"/>
            </a:endParaRPr>
          </a:p>
        </p:txBody>
      </p:sp>
      <p:pic>
        <p:nvPicPr>
          <p:cNvPr id="136" name="Picture 6"/>
          <p:cNvPicPr/>
          <p:nvPr/>
        </p:nvPicPr>
        <p:blipFill>
          <a:blip r:embed="rId2"/>
          <a:stretch/>
        </p:blipFill>
        <p:spPr>
          <a:xfrm>
            <a:off x="7643160" y="5137200"/>
            <a:ext cx="3063600" cy="1800000"/>
          </a:xfrm>
          <a:prstGeom prst="rect">
            <a:avLst/>
          </a:prstGeom>
          <a:ln w="0">
            <a:noFill/>
          </a:ln>
        </p:spPr>
      </p:pic>
      <p:pic>
        <p:nvPicPr>
          <p:cNvPr id="137" name="Picture 2"/>
          <p:cNvPicPr/>
          <p:nvPr/>
        </p:nvPicPr>
        <p:blipFill>
          <a:blip r:embed="rId3"/>
          <a:stretch/>
        </p:blipFill>
        <p:spPr>
          <a:xfrm>
            <a:off x="5551560" y="5137200"/>
            <a:ext cx="2703600" cy="1800000"/>
          </a:xfrm>
          <a:prstGeom prst="rect">
            <a:avLst/>
          </a:prstGeom>
          <a:ln w="0">
            <a:noFill/>
          </a:ln>
        </p:spPr>
      </p:pic>
      <p:pic>
        <p:nvPicPr>
          <p:cNvPr id="138" name="Image 137"/>
          <p:cNvPicPr/>
          <p:nvPr/>
        </p:nvPicPr>
        <p:blipFill>
          <a:blip r:embed="rId4"/>
          <a:stretch/>
        </p:blipFill>
        <p:spPr>
          <a:xfrm>
            <a:off x="3938760" y="5137200"/>
            <a:ext cx="1612800" cy="1800000"/>
          </a:xfrm>
          <a:prstGeom prst="rect">
            <a:avLst/>
          </a:prstGeom>
          <a:ln w="0">
            <a:noFill/>
          </a:ln>
        </p:spPr>
      </p:pic>
      <p:pic>
        <p:nvPicPr>
          <p:cNvPr id="139" name="Image 138"/>
          <p:cNvPicPr/>
          <p:nvPr/>
        </p:nvPicPr>
        <p:blipFill>
          <a:blip r:embed="rId5"/>
          <a:stretch/>
        </p:blipFill>
        <p:spPr>
          <a:xfrm>
            <a:off x="-74160" y="5137200"/>
            <a:ext cx="4028400" cy="1800000"/>
          </a:xfrm>
          <a:prstGeom prst="rect">
            <a:avLst/>
          </a:prstGeom>
          <a:ln w="0">
            <a:noFill/>
          </a:ln>
        </p:spPr>
      </p:pic>
      <p:pic>
        <p:nvPicPr>
          <p:cNvPr id="140" name="Image 139"/>
          <p:cNvPicPr/>
          <p:nvPr/>
        </p:nvPicPr>
        <p:blipFill>
          <a:blip r:embed="rId6"/>
          <a:stretch/>
        </p:blipFill>
        <p:spPr>
          <a:xfrm>
            <a:off x="7404840" y="2482560"/>
            <a:ext cx="2880000" cy="2160000"/>
          </a:xfrm>
          <a:prstGeom prst="rect">
            <a:avLst/>
          </a:prstGeom>
          <a:ln w="0">
            <a:noFill/>
          </a:ln>
        </p:spPr>
      </p:pic>
      <p:pic>
        <p:nvPicPr>
          <p:cNvPr id="141" name="Picture 3"/>
          <p:cNvPicPr/>
          <p:nvPr/>
        </p:nvPicPr>
        <p:blipFill>
          <a:blip r:embed="rId7"/>
          <a:stretch/>
        </p:blipFill>
        <p:spPr>
          <a:xfrm>
            <a:off x="303840" y="2482560"/>
            <a:ext cx="4320000" cy="2160000"/>
          </a:xfrm>
          <a:prstGeom prst="rect">
            <a:avLst/>
          </a:prstGeom>
          <a:ln w="9360">
            <a:noFill/>
          </a:ln>
        </p:spPr>
      </p:pic>
      <p:grpSp>
        <p:nvGrpSpPr>
          <p:cNvPr id="142" name="Groupe 141"/>
          <p:cNvGrpSpPr/>
          <p:nvPr/>
        </p:nvGrpSpPr>
        <p:grpSpPr>
          <a:xfrm>
            <a:off x="4560840" y="2482560"/>
            <a:ext cx="2880000" cy="2160000"/>
            <a:chOff x="4560840" y="2482560"/>
            <a:chExt cx="2880000" cy="2160000"/>
          </a:xfrm>
        </p:grpSpPr>
        <p:pic>
          <p:nvPicPr>
            <p:cNvPr id="143" name="Image 142"/>
            <p:cNvPicPr/>
            <p:nvPr/>
          </p:nvPicPr>
          <p:blipFill>
            <a:blip r:embed="rId8"/>
            <a:stretch/>
          </p:blipFill>
          <p:spPr>
            <a:xfrm>
              <a:off x="4560840" y="2482560"/>
              <a:ext cx="2880000" cy="2160000"/>
            </a:xfrm>
            <a:prstGeom prst="rect">
              <a:avLst/>
            </a:prstGeom>
            <a:ln w="0">
              <a:noFill/>
            </a:ln>
          </p:spPr>
        </p:pic>
        <p:sp>
          <p:nvSpPr>
            <p:cNvPr id="144" name="ZoneTexte 143"/>
            <p:cNvSpPr txBox="1"/>
            <p:nvPr/>
          </p:nvSpPr>
          <p:spPr>
            <a:xfrm>
              <a:off x="7117200" y="4143240"/>
              <a:ext cx="202680" cy="427320"/>
            </a:xfrm>
            <a:prstGeom prst="rect">
              <a:avLst/>
            </a:prstGeom>
            <a:noFill/>
            <a:ln w="0">
              <a:noFill/>
            </a:ln>
          </p:spPr>
          <p:txBody>
            <a:bodyPr lIns="90000" tIns="45000" rIns="90000" bIns="45000" anchor="t">
              <a:noAutofit/>
            </a:bodyPr>
            <a:lstStyle/>
            <a:p>
              <a:r>
                <a:rPr lang="en-GB" sz="1800" b="0" strike="noStrike" spc="-1">
                  <a:solidFill>
                    <a:srgbClr val="000000"/>
                  </a:solidFill>
                  <a:latin typeface="Times New Roman"/>
                  <a:ea typeface="Times New Roman"/>
                  <a:hlinkClick r:id="rId9"/>
                </a:rPr>
                <a:t>©</a:t>
              </a:r>
              <a:endParaRPr lang="fr-FR" sz="1800" b="0" strike="noStrike" spc="-1">
                <a:solidFill>
                  <a:srgbClr val="000000"/>
                </a:solidFill>
                <a:latin typeface="Times New Roman"/>
              </a:endParaRPr>
            </a:p>
          </p:txBody>
        </p:sp>
      </p:grpSp>
      <p:sp>
        <p:nvSpPr>
          <p:cNvPr id="4" name="PlaceHolder 3"/>
          <p:cNvSpPr>
            <a:spLocks noGrp="1"/>
          </p:cNvSpPr>
          <p:nvPr>
            <p:ph type="ftr" idx="3"/>
          </p:nvPr>
        </p:nvSpPr>
        <p:spPr/>
        <p:txBody>
          <a:bodyPr/>
          <a:lstStyle/>
          <a:p>
            <a:r>
              <a:t>Pyrad course: Introduction to weather radar</a:t>
            </a:r>
          </a:p>
        </p:txBody>
      </p:sp>
      <p:sp>
        <p:nvSpPr>
          <p:cNvPr id="5" name="PlaceHolder 4"/>
          <p:cNvSpPr>
            <a:spLocks noGrp="1"/>
          </p:cNvSpPr>
          <p:nvPr>
            <p:ph type="sldNum" idx="4"/>
          </p:nvPr>
        </p:nvSpPr>
        <p:spPr/>
        <p:txBody>
          <a:bodyPr/>
          <a:lstStyle/>
          <a:p>
            <a:fld id="{4ABE8C41-EF92-4BD3-84AC-48FDDFDC5A11}" type="slidenum">
              <a:t>5</a:t>
            </a:fld>
            <a:endParaRPr/>
          </a:p>
        </p:txBody>
      </p:sp>
      <p:sp>
        <p:nvSpPr>
          <p:cNvPr id="6" name="PlaceHolder 5"/>
          <p:cNvSpPr>
            <a:spLocks noGrp="1"/>
          </p:cNvSpPr>
          <p:nvPr>
            <p:ph type="dt" idx="5"/>
          </p:nvPr>
        </p:nvSpPr>
        <p:spPr/>
        <p:txBody>
          <a:bodyPr/>
          <a:lstStyle/>
          <a:p>
            <a:fld id="{82501EE4-2666-4E23-9FA5-D2351C591C7B}" type="datetime1">
              <a:rPr lang="ca-ES"/>
              <a:t>16/8/2023</a:t>
            </a:fld>
            <a:endParaRPr lang="ca-E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Instruments for precipitation detection</a:t>
            </a:r>
            <a:endParaRPr lang="fr-FR" sz="2400" b="1" strike="noStrike" spc="-1">
              <a:solidFill>
                <a:srgbClr val="000000"/>
              </a:solidFill>
              <a:latin typeface="Arial"/>
            </a:endParaRPr>
          </a:p>
        </p:txBody>
      </p:sp>
      <p:pic>
        <p:nvPicPr>
          <p:cNvPr id="146" name="Image 145"/>
          <p:cNvPicPr/>
          <p:nvPr/>
        </p:nvPicPr>
        <p:blipFill>
          <a:blip r:embed="rId2"/>
          <a:stretch/>
        </p:blipFill>
        <p:spPr>
          <a:xfrm>
            <a:off x="4417920" y="1287360"/>
            <a:ext cx="2178000" cy="2520000"/>
          </a:xfrm>
          <a:prstGeom prst="rect">
            <a:avLst/>
          </a:prstGeom>
          <a:ln w="0">
            <a:noFill/>
          </a:ln>
        </p:spPr>
      </p:pic>
      <p:sp>
        <p:nvSpPr>
          <p:cNvPr id="147" name="PlaceHolder 2"/>
          <p:cNvSpPr>
            <a:spLocks noGrp="1"/>
          </p:cNvSpPr>
          <p:nvPr>
            <p:ph/>
          </p:nvPr>
        </p:nvSpPr>
        <p:spPr>
          <a:xfrm>
            <a:off x="3708000" y="4164120"/>
            <a:ext cx="3271320" cy="2601360"/>
          </a:xfrm>
          <a:prstGeom prst="rect">
            <a:avLst/>
          </a:prstGeom>
          <a:noFill/>
          <a:ln w="0">
            <a:noFill/>
          </a:ln>
        </p:spPr>
        <p:txBody>
          <a:bodyPr lIns="0" tIns="0" rIns="0" bIns="0" anchor="t">
            <a:normAutofit/>
          </a:bodyPr>
          <a:lstStyle/>
          <a:p>
            <a:pPr marL="612000" indent="0">
              <a:spcBef>
                <a:spcPts val="972"/>
              </a:spcBef>
            </a:pPr>
            <a:r>
              <a:rPr lang="en-GB" sz="1800" b="1" strike="noStrike" spc="-1">
                <a:solidFill>
                  <a:srgbClr val="000000"/>
                </a:solidFill>
                <a:latin typeface="Arial"/>
              </a:rPr>
              <a:t>Radar networks:</a:t>
            </a:r>
            <a:endParaRPr lang="fr-FR" sz="1800" b="0" strike="noStrike" spc="-1">
              <a:solidFill>
                <a:srgbClr val="000000"/>
              </a:solidFill>
              <a:latin typeface="Arial"/>
            </a:endParaRPr>
          </a:p>
          <a:p>
            <a:pPr marL="612000" indent="0">
              <a:spcBef>
                <a:spcPts val="972"/>
              </a:spcBef>
            </a:pPr>
            <a:r>
              <a:rPr lang="en-GB" sz="1800" b="0" strike="noStrike" spc="-1">
                <a:solidFill>
                  <a:srgbClr val="000000"/>
                </a:solidFill>
                <a:latin typeface="Arial"/>
              </a:rPr>
              <a:t>Range up to 400 km</a:t>
            </a:r>
            <a:endParaRPr lang="fr-FR" sz="1800" b="0" strike="noStrike" spc="-1">
              <a:solidFill>
                <a:srgbClr val="000000"/>
              </a:solidFill>
              <a:latin typeface="Arial"/>
            </a:endParaRPr>
          </a:p>
          <a:p>
            <a:pPr marL="612000" indent="0">
              <a:spcBef>
                <a:spcPts val="972"/>
              </a:spcBef>
            </a:pPr>
            <a:r>
              <a:rPr lang="en-GB" sz="1800" b="0" strike="noStrike" spc="-1">
                <a:solidFill>
                  <a:srgbClr val="000000"/>
                </a:solidFill>
                <a:latin typeface="Arial"/>
                <a:ea typeface="Droid Sans Fallback"/>
              </a:rPr>
              <a:t>~5 min, </a:t>
            </a:r>
            <a:r>
              <a:rPr lang="en-GB" sz="1800" b="0" strike="noStrike" spc="-1">
                <a:solidFill>
                  <a:srgbClr val="000000"/>
                </a:solidFill>
                <a:latin typeface="Arial"/>
              </a:rPr>
              <a:t>~1 km</a:t>
            </a:r>
            <a:endParaRPr lang="fr-FR" sz="1800" b="0" strike="noStrike" spc="-1">
              <a:solidFill>
                <a:srgbClr val="000000"/>
              </a:solidFill>
              <a:latin typeface="Arial"/>
            </a:endParaRPr>
          </a:p>
          <a:p>
            <a:pPr marL="612000" indent="0">
              <a:spcBef>
                <a:spcPts val="972"/>
              </a:spcBef>
            </a:pPr>
            <a:r>
              <a:rPr lang="en-GB" sz="1800" b="0" strike="noStrike" spc="-1">
                <a:solidFill>
                  <a:srgbClr val="000000"/>
                </a:solidFill>
                <a:latin typeface="Arial"/>
              </a:rPr>
              <a:t>Indirect measurement</a:t>
            </a:r>
            <a:endParaRPr lang="fr-FR" sz="1800" b="0" strike="noStrike" spc="-1">
              <a:solidFill>
                <a:srgbClr val="000000"/>
              </a:solidFill>
              <a:latin typeface="Arial"/>
            </a:endParaRPr>
          </a:p>
          <a:p>
            <a:pPr marL="612000" indent="0">
              <a:spcBef>
                <a:spcPts val="972"/>
              </a:spcBef>
            </a:pPr>
            <a:r>
              <a:rPr lang="en-GB" sz="1800" b="0" strike="noStrike" spc="-1">
                <a:solidFill>
                  <a:srgbClr val="000000"/>
                </a:solidFill>
                <a:latin typeface="Arial"/>
              </a:rPr>
              <a:t>e.g 33 radars in France</a:t>
            </a:r>
            <a:endParaRPr lang="fr-FR" sz="1800" b="0" strike="noStrike" spc="-1">
              <a:solidFill>
                <a:srgbClr val="000000"/>
              </a:solidFill>
              <a:latin typeface="Arial"/>
            </a:endParaRPr>
          </a:p>
          <a:p>
            <a:pPr marL="612000" indent="0">
              <a:spcBef>
                <a:spcPts val="972"/>
              </a:spcBef>
              <a:buNone/>
            </a:pPr>
            <a:r>
              <a:rPr lang="en-GB" sz="2000" b="0" strike="noStrike" spc="-1">
                <a:solidFill>
                  <a:srgbClr val="000000"/>
                </a:solidFill>
                <a:latin typeface="Arial"/>
              </a:rPr>
              <a:t> </a:t>
            </a:r>
            <a:endParaRPr lang="fr-FR" sz="2000" b="0" strike="noStrike" spc="-1">
              <a:solidFill>
                <a:srgbClr val="000000"/>
              </a:solidFill>
              <a:latin typeface="Arial"/>
            </a:endParaRPr>
          </a:p>
          <a:p>
            <a:pPr marL="612000" indent="0">
              <a:spcBef>
                <a:spcPts val="972"/>
              </a:spcBef>
              <a:buNone/>
            </a:pPr>
            <a:r>
              <a:rPr lang="en-GB" sz="2200" b="0" strike="noStrike" spc="-1">
                <a:solidFill>
                  <a:srgbClr val="000000"/>
                </a:solidFill>
                <a:latin typeface="Arial"/>
              </a:rPr>
              <a:t> </a:t>
            </a:r>
            <a:endParaRPr lang="fr-FR" sz="2200" b="0" strike="noStrike" spc="-1">
              <a:solidFill>
                <a:srgbClr val="000000"/>
              </a:solidFill>
              <a:latin typeface="Arial"/>
            </a:endParaRPr>
          </a:p>
        </p:txBody>
      </p:sp>
      <p:sp>
        <p:nvSpPr>
          <p:cNvPr id="148" name="PlaceHolder 3"/>
          <p:cNvSpPr>
            <a:spLocks noGrp="1"/>
          </p:cNvSpPr>
          <p:nvPr>
            <p:ph/>
          </p:nvPr>
        </p:nvSpPr>
        <p:spPr>
          <a:xfrm>
            <a:off x="6855480" y="4164120"/>
            <a:ext cx="3490200" cy="2601360"/>
          </a:xfrm>
          <a:prstGeom prst="rect">
            <a:avLst/>
          </a:prstGeom>
          <a:noFill/>
          <a:ln w="0">
            <a:noFill/>
          </a:ln>
        </p:spPr>
        <p:txBody>
          <a:bodyPr lIns="0" tIns="0" rIns="0" bIns="0" anchor="t">
            <a:normAutofit/>
          </a:bodyPr>
          <a:lstStyle/>
          <a:p>
            <a:pPr marL="612000" indent="0">
              <a:spcBef>
                <a:spcPts val="972"/>
              </a:spcBef>
            </a:pPr>
            <a:r>
              <a:rPr lang="en-GB" sz="1800" b="1" strike="noStrike" spc="-1">
                <a:solidFill>
                  <a:srgbClr val="000000"/>
                </a:solidFill>
                <a:latin typeface="Arial"/>
              </a:rPr>
              <a:t>Rain gauges networks :</a:t>
            </a:r>
            <a:endParaRPr lang="fr-FR" sz="1800" b="0" strike="noStrike" spc="-1">
              <a:solidFill>
                <a:srgbClr val="000000"/>
              </a:solidFill>
              <a:latin typeface="Arial"/>
            </a:endParaRPr>
          </a:p>
          <a:p>
            <a:pPr marL="612000" indent="0">
              <a:spcBef>
                <a:spcPts val="972"/>
              </a:spcBef>
            </a:pPr>
            <a:r>
              <a:rPr lang="en-GB" sz="1800" b="0" strike="noStrike" spc="-1">
                <a:solidFill>
                  <a:srgbClr val="000000"/>
                </a:solidFill>
                <a:latin typeface="Arial"/>
              </a:rPr>
              <a:t>0.1m scale</a:t>
            </a:r>
            <a:endParaRPr lang="fr-FR" sz="1800" b="0" strike="noStrike" spc="-1">
              <a:solidFill>
                <a:srgbClr val="000000"/>
              </a:solidFill>
              <a:latin typeface="Arial"/>
            </a:endParaRPr>
          </a:p>
          <a:p>
            <a:pPr marL="612000" indent="0">
              <a:spcBef>
                <a:spcPts val="972"/>
              </a:spcBef>
            </a:pPr>
            <a:r>
              <a:rPr lang="en-GB" sz="1800" b="0" strike="noStrike" spc="-1">
                <a:solidFill>
                  <a:srgbClr val="000000"/>
                </a:solidFill>
                <a:latin typeface="Arial"/>
                <a:ea typeface="Droid Sans Fallback"/>
              </a:rPr>
              <a:t>~10 min, 1h, 24h </a:t>
            </a:r>
            <a:endParaRPr lang="fr-FR" sz="1800" b="0" strike="noStrike" spc="-1">
              <a:solidFill>
                <a:srgbClr val="000000"/>
              </a:solidFill>
              <a:latin typeface="Arial"/>
            </a:endParaRPr>
          </a:p>
          <a:p>
            <a:pPr marL="612000" indent="0">
              <a:spcBef>
                <a:spcPts val="972"/>
              </a:spcBef>
            </a:pPr>
            <a:r>
              <a:rPr lang="en-GB" sz="1800" b="0" strike="noStrike" spc="-1">
                <a:solidFill>
                  <a:srgbClr val="000000"/>
                </a:solidFill>
                <a:latin typeface="Arial"/>
                <a:ea typeface="Droid Sans Fallback"/>
              </a:rPr>
              <a:t>Direct measurement</a:t>
            </a:r>
            <a:endParaRPr lang="fr-FR" sz="1800" b="0" strike="noStrike" spc="-1">
              <a:solidFill>
                <a:srgbClr val="000000"/>
              </a:solidFill>
              <a:latin typeface="Arial"/>
            </a:endParaRPr>
          </a:p>
          <a:p>
            <a:pPr marL="612000" indent="0">
              <a:spcBef>
                <a:spcPts val="972"/>
              </a:spcBef>
            </a:pPr>
            <a:r>
              <a:rPr lang="en-GB" sz="1800" b="0" strike="noStrike" spc="-1">
                <a:solidFill>
                  <a:srgbClr val="000000"/>
                </a:solidFill>
                <a:latin typeface="Arial"/>
                <a:ea typeface="Droid Sans Fallback"/>
              </a:rPr>
              <a:t>e.g. 551 real time RG in France</a:t>
            </a:r>
            <a:endParaRPr lang="fr-FR" sz="1800" b="0" strike="noStrike" spc="-1">
              <a:solidFill>
                <a:srgbClr val="000000"/>
              </a:solidFill>
              <a:latin typeface="Arial"/>
            </a:endParaRPr>
          </a:p>
          <a:p>
            <a:pPr marL="612000" indent="0">
              <a:spcBef>
                <a:spcPts val="972"/>
              </a:spcBef>
              <a:buNone/>
            </a:pPr>
            <a:r>
              <a:rPr lang="en-GB" sz="2200" b="0" strike="noStrike" spc="-1">
                <a:solidFill>
                  <a:srgbClr val="000000"/>
                </a:solidFill>
                <a:latin typeface="Arial"/>
              </a:rPr>
              <a:t> </a:t>
            </a:r>
            <a:endParaRPr lang="fr-FR" sz="2200" b="0" strike="noStrike" spc="-1">
              <a:solidFill>
                <a:srgbClr val="000000"/>
              </a:solidFill>
              <a:latin typeface="Arial"/>
            </a:endParaRPr>
          </a:p>
        </p:txBody>
      </p:sp>
      <p:pic>
        <p:nvPicPr>
          <p:cNvPr id="149" name="PluieSatellite20100103_1230"/>
          <p:cNvPicPr/>
          <p:nvPr/>
        </p:nvPicPr>
        <p:blipFill>
          <a:blip r:embed="rId3"/>
          <a:stretch/>
        </p:blipFill>
        <p:spPr>
          <a:xfrm>
            <a:off x="398520" y="1287360"/>
            <a:ext cx="3567600" cy="2520000"/>
          </a:xfrm>
          <a:prstGeom prst="rect">
            <a:avLst/>
          </a:prstGeom>
          <a:ln w="0">
            <a:noFill/>
          </a:ln>
        </p:spPr>
      </p:pic>
      <p:pic>
        <p:nvPicPr>
          <p:cNvPr id="150" name="Image 149"/>
          <p:cNvPicPr/>
          <p:nvPr/>
        </p:nvPicPr>
        <p:blipFill>
          <a:blip r:embed="rId4"/>
          <a:srcRect l="53775"/>
          <a:stretch/>
        </p:blipFill>
        <p:spPr>
          <a:xfrm>
            <a:off x="7454520" y="1287360"/>
            <a:ext cx="2764800" cy="2520000"/>
          </a:xfrm>
          <a:prstGeom prst="rect">
            <a:avLst/>
          </a:prstGeom>
          <a:ln w="0">
            <a:noFill/>
          </a:ln>
        </p:spPr>
      </p:pic>
      <p:sp>
        <p:nvSpPr>
          <p:cNvPr id="151" name="PlaceHolder 4"/>
          <p:cNvSpPr>
            <a:spLocks noGrp="1"/>
          </p:cNvSpPr>
          <p:nvPr>
            <p:ph/>
          </p:nvPr>
        </p:nvSpPr>
        <p:spPr>
          <a:xfrm>
            <a:off x="0" y="4164120"/>
            <a:ext cx="3931560" cy="2601360"/>
          </a:xfrm>
          <a:prstGeom prst="rect">
            <a:avLst/>
          </a:prstGeom>
          <a:noFill/>
          <a:ln w="0">
            <a:noFill/>
          </a:ln>
        </p:spPr>
        <p:txBody>
          <a:bodyPr lIns="0" tIns="0" rIns="0" bIns="0" anchor="t">
            <a:normAutofit fontScale="92500" lnSpcReduction="20000"/>
          </a:bodyPr>
          <a:lstStyle/>
          <a:p>
            <a:pPr marL="612000" indent="0">
              <a:spcBef>
                <a:spcPts val="972"/>
              </a:spcBef>
            </a:pPr>
            <a:r>
              <a:rPr lang="en-GB" sz="1800" b="1" strike="noStrike" spc="-1">
                <a:solidFill>
                  <a:srgbClr val="000000"/>
                </a:solidFill>
                <a:latin typeface="Arial"/>
              </a:rPr>
              <a:t>MSG : Multi-Sensor Precipitation Estimate (MPE)</a:t>
            </a:r>
            <a:endParaRPr lang="fr-FR" sz="1800" b="0" strike="noStrike" spc="-1">
              <a:solidFill>
                <a:srgbClr val="000000"/>
              </a:solidFill>
              <a:latin typeface="Arial"/>
            </a:endParaRPr>
          </a:p>
          <a:p>
            <a:pPr marL="612000" indent="0">
              <a:spcBef>
                <a:spcPts val="972"/>
              </a:spcBef>
            </a:pPr>
            <a:r>
              <a:rPr lang="en-GB" sz="1800" b="0" strike="noStrike" spc="-1">
                <a:solidFill>
                  <a:srgbClr val="000000"/>
                </a:solidFill>
                <a:latin typeface="Arial"/>
              </a:rPr>
              <a:t>Continental scale</a:t>
            </a:r>
            <a:endParaRPr lang="fr-FR" sz="1800" b="0" strike="noStrike" spc="-1">
              <a:solidFill>
                <a:srgbClr val="000000"/>
              </a:solidFill>
              <a:latin typeface="Arial"/>
            </a:endParaRPr>
          </a:p>
          <a:p>
            <a:pPr marL="612000" indent="0">
              <a:spcBef>
                <a:spcPts val="972"/>
              </a:spcBef>
            </a:pPr>
            <a:r>
              <a:rPr lang="en-GB" sz="1800" b="0" strike="noStrike" spc="-1">
                <a:solidFill>
                  <a:srgbClr val="000000"/>
                </a:solidFill>
                <a:latin typeface="Arial"/>
                <a:ea typeface="Droid Sans Fallback"/>
              </a:rPr>
              <a:t>15 min, 5</a:t>
            </a:r>
            <a:r>
              <a:rPr lang="en-GB" sz="1800" b="0" strike="noStrike" spc="-1">
                <a:solidFill>
                  <a:srgbClr val="000000"/>
                </a:solidFill>
                <a:latin typeface="Arial"/>
              </a:rPr>
              <a:t> km</a:t>
            </a:r>
            <a:endParaRPr lang="fr-FR" sz="1800" b="0" strike="noStrike" spc="-1">
              <a:solidFill>
                <a:srgbClr val="000000"/>
              </a:solidFill>
              <a:latin typeface="Arial"/>
            </a:endParaRPr>
          </a:p>
          <a:p>
            <a:pPr marL="612000" indent="0">
              <a:spcBef>
                <a:spcPts val="972"/>
              </a:spcBef>
            </a:pPr>
            <a:r>
              <a:rPr lang="en-GB" sz="1800" b="0" strike="noStrike" spc="-1">
                <a:solidFill>
                  <a:srgbClr val="000000"/>
                </a:solidFill>
                <a:latin typeface="Arial"/>
              </a:rPr>
              <a:t>Indirect measurement</a:t>
            </a:r>
            <a:endParaRPr lang="fr-FR" sz="1800" b="0" strike="noStrike" spc="-1">
              <a:solidFill>
                <a:srgbClr val="000000"/>
              </a:solidFill>
              <a:latin typeface="Arial"/>
            </a:endParaRPr>
          </a:p>
          <a:p>
            <a:pPr marL="612000" indent="0">
              <a:spcBef>
                <a:spcPts val="972"/>
              </a:spcBef>
            </a:pPr>
            <a:r>
              <a:rPr lang="en-GB" sz="1800" b="0" strike="noStrike" spc="-1">
                <a:solidFill>
                  <a:srgbClr val="000000"/>
                </a:solidFill>
                <a:latin typeface="Arial"/>
              </a:rPr>
              <a:t>Better at low latitudes and for convective precipitation</a:t>
            </a:r>
            <a:endParaRPr lang="fr-FR" sz="1800" b="0" strike="noStrike" spc="-1">
              <a:solidFill>
                <a:srgbClr val="000000"/>
              </a:solidFill>
              <a:latin typeface="Arial"/>
            </a:endParaRPr>
          </a:p>
          <a:p>
            <a:pPr marL="612000" indent="0">
              <a:spcBef>
                <a:spcPts val="972"/>
              </a:spcBef>
              <a:buNone/>
            </a:pPr>
            <a:r>
              <a:rPr lang="en-GB" sz="2200" b="0" strike="noStrike" spc="-1">
                <a:solidFill>
                  <a:srgbClr val="000000"/>
                </a:solidFill>
                <a:latin typeface="Arial"/>
              </a:rPr>
              <a:t> </a:t>
            </a:r>
            <a:endParaRPr lang="fr-FR" sz="2200" b="0" strike="noStrike" spc="-1">
              <a:solidFill>
                <a:srgbClr val="000000"/>
              </a:solidFill>
              <a:latin typeface="Arial"/>
            </a:endParaRPr>
          </a:p>
          <a:p>
            <a:pPr marL="612000" indent="0">
              <a:spcBef>
                <a:spcPts val="972"/>
              </a:spcBef>
              <a:buNone/>
            </a:pPr>
            <a:r>
              <a:rPr lang="en-GB" sz="2200" b="0" strike="noStrike" spc="-1">
                <a:solidFill>
                  <a:srgbClr val="000000"/>
                </a:solidFill>
                <a:latin typeface="Arial"/>
              </a:rPr>
              <a:t> </a:t>
            </a:r>
            <a:endParaRPr lang="fr-FR" sz="2200" b="0" strike="noStrike" spc="-1">
              <a:solidFill>
                <a:srgbClr val="000000"/>
              </a:solidFill>
              <a:latin typeface="Arial"/>
            </a:endParaRPr>
          </a:p>
        </p:txBody>
      </p:sp>
      <p:sp>
        <p:nvSpPr>
          <p:cNvPr id="6" name="PlaceHolder 5"/>
          <p:cNvSpPr>
            <a:spLocks noGrp="1"/>
          </p:cNvSpPr>
          <p:nvPr>
            <p:ph type="ftr" idx="3"/>
          </p:nvPr>
        </p:nvSpPr>
        <p:spPr/>
        <p:txBody>
          <a:bodyPr/>
          <a:lstStyle/>
          <a:p>
            <a:r>
              <a:t>Pyrad course: Introduction to weather radar</a:t>
            </a:r>
          </a:p>
        </p:txBody>
      </p:sp>
      <p:sp>
        <p:nvSpPr>
          <p:cNvPr id="7" name="PlaceHolder 6"/>
          <p:cNvSpPr>
            <a:spLocks noGrp="1"/>
          </p:cNvSpPr>
          <p:nvPr>
            <p:ph type="sldNum" idx="4"/>
          </p:nvPr>
        </p:nvSpPr>
        <p:spPr/>
        <p:txBody>
          <a:bodyPr/>
          <a:lstStyle/>
          <a:p>
            <a:fld id="{5284A05B-B0BD-49DF-8F49-AA582F50A233}" type="slidenum">
              <a:t>6</a:t>
            </a:fld>
            <a:endParaRPr/>
          </a:p>
        </p:txBody>
      </p:sp>
      <p:sp>
        <p:nvSpPr>
          <p:cNvPr id="8" name="PlaceHolder 7"/>
          <p:cNvSpPr>
            <a:spLocks noGrp="1"/>
          </p:cNvSpPr>
          <p:nvPr>
            <p:ph type="dt" idx="5"/>
          </p:nvPr>
        </p:nvSpPr>
        <p:spPr/>
        <p:txBody>
          <a:bodyPr/>
          <a:lstStyle/>
          <a:p>
            <a:fld id="{194440CB-9F53-4352-A3EF-5D1B204DB351}" type="datetime1">
              <a:rPr lang="ca-ES"/>
              <a:t>16/8/2023</a:t>
            </a:fld>
            <a:endParaRPr lang="ca-E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Why weather radar ?</a:t>
            </a:r>
            <a:endParaRPr lang="fr-FR" sz="2400" b="1" strike="noStrike" spc="-1">
              <a:solidFill>
                <a:srgbClr val="000000"/>
              </a:solidFill>
              <a:latin typeface="Arial"/>
            </a:endParaRPr>
          </a:p>
        </p:txBody>
      </p:sp>
      <p:sp>
        <p:nvSpPr>
          <p:cNvPr id="153" name="PlaceHolder 2"/>
          <p:cNvSpPr>
            <a:spLocks noGrp="1"/>
          </p:cNvSpPr>
          <p:nvPr>
            <p:ph/>
          </p:nvPr>
        </p:nvSpPr>
        <p:spPr>
          <a:xfrm>
            <a:off x="272880" y="1356120"/>
            <a:ext cx="10160280" cy="5454000"/>
          </a:xfrm>
          <a:prstGeom prst="rect">
            <a:avLst/>
          </a:prstGeom>
          <a:noFill/>
          <a:ln w="0">
            <a:noFill/>
          </a:ln>
        </p:spPr>
        <p:txBody>
          <a:bodyPr lIns="0" tIns="0" rIns="0" bIns="0" anchor="t">
            <a:normAutofit/>
          </a:bodyPr>
          <a:lstStyle/>
          <a:p>
            <a:pPr marL="612000" indent="0">
              <a:spcBef>
                <a:spcPts val="972"/>
              </a:spcBef>
            </a:pPr>
            <a:r>
              <a:rPr lang="en-GB" sz="2200" b="0" strike="noStrike" spc="-1">
                <a:solidFill>
                  <a:srgbClr val="000000"/>
                </a:solidFill>
                <a:latin typeface="Arial"/>
              </a:rPr>
              <a:t>Weather radar only instrument that provides :</a:t>
            </a:r>
            <a:endParaRPr lang="fr-FR" sz="2200" b="0" strike="noStrike" spc="-1">
              <a:solidFill>
                <a:srgbClr val="000000"/>
              </a:solidFill>
              <a:latin typeface="Arial"/>
            </a:endParaRPr>
          </a:p>
          <a:p>
            <a:pPr marL="1080000" lvl="4" indent="-216000">
              <a:spcBef>
                <a:spcPts val="283"/>
              </a:spcBef>
              <a:buClr>
                <a:srgbClr val="000000"/>
              </a:buClr>
              <a:buSzPct val="45000"/>
              <a:buFont typeface="Wingdings" charset="2"/>
              <a:buChar char=""/>
            </a:pPr>
            <a:r>
              <a:rPr lang="en-GB" sz="2000" b="0" strike="noStrike" spc="-1">
                <a:solidFill>
                  <a:srgbClr val="000000"/>
                </a:solidFill>
                <a:latin typeface="Arial"/>
              </a:rPr>
              <a:t>Real time measurements</a:t>
            </a:r>
            <a:endParaRPr lang="fr-FR" sz="2000" b="0" strike="noStrike" spc="-1">
              <a:solidFill>
                <a:srgbClr val="000000"/>
              </a:solidFill>
              <a:latin typeface="Arial"/>
            </a:endParaRPr>
          </a:p>
          <a:p>
            <a:pPr marL="1080000" lvl="4" indent="-216000">
              <a:spcBef>
                <a:spcPts val="283"/>
              </a:spcBef>
              <a:buClr>
                <a:srgbClr val="000000"/>
              </a:buClr>
              <a:buSzPct val="45000"/>
              <a:buFont typeface="Wingdings" charset="2"/>
              <a:buChar char=""/>
            </a:pPr>
            <a:r>
              <a:rPr lang="en-GB" sz="2000" b="0" strike="noStrike" spc="-1">
                <a:solidFill>
                  <a:srgbClr val="000000"/>
                </a:solidFill>
                <a:latin typeface="Arial"/>
              </a:rPr>
              <a:t>3D images of precipitation</a:t>
            </a:r>
            <a:endParaRPr lang="fr-FR" sz="2000" b="0" strike="noStrike" spc="-1">
              <a:solidFill>
                <a:srgbClr val="000000"/>
              </a:solidFill>
              <a:latin typeface="Arial"/>
            </a:endParaRPr>
          </a:p>
          <a:p>
            <a:pPr marL="1080000" lvl="4" indent="-216000">
              <a:spcBef>
                <a:spcPts val="283"/>
              </a:spcBef>
              <a:buClr>
                <a:srgbClr val="000000"/>
              </a:buClr>
              <a:buSzPct val="45000"/>
              <a:buFont typeface="Wingdings" charset="2"/>
              <a:buChar char=""/>
            </a:pPr>
            <a:r>
              <a:rPr lang="en-GB" sz="2000" b="0" strike="noStrike" spc="-1">
                <a:solidFill>
                  <a:srgbClr val="000000"/>
                </a:solidFill>
                <a:latin typeface="Arial"/>
              </a:rPr>
              <a:t>High temporal and spatial resolution</a:t>
            </a:r>
            <a:endParaRPr lang="fr-FR" sz="2000" b="0" strike="noStrike" spc="-1">
              <a:solidFill>
                <a:srgbClr val="000000"/>
              </a:solidFill>
              <a:latin typeface="Arial"/>
            </a:endParaRPr>
          </a:p>
          <a:p>
            <a:pPr marL="1080000" lvl="4" indent="-216000">
              <a:spcBef>
                <a:spcPts val="283"/>
              </a:spcBef>
              <a:buClr>
                <a:srgbClr val="000000"/>
              </a:buClr>
              <a:buSzPct val="45000"/>
              <a:buFont typeface="Wingdings" charset="2"/>
              <a:buChar char=""/>
            </a:pPr>
            <a:r>
              <a:rPr lang="en-GB" sz="2000" b="0" strike="noStrike" spc="-1">
                <a:solidFill>
                  <a:srgbClr val="000000"/>
                </a:solidFill>
                <a:latin typeface="Arial"/>
              </a:rPr>
              <a:t>For a wide range of precipitation intensity (from drizzle to hail)</a:t>
            </a:r>
            <a:endParaRPr lang="fr-FR" sz="2000" b="0" strike="noStrike" spc="-1">
              <a:solidFill>
                <a:srgbClr val="000000"/>
              </a:solidFill>
              <a:latin typeface="Arial"/>
            </a:endParaRPr>
          </a:p>
          <a:p>
            <a:pPr marL="1080000" lvl="4" indent="-216000">
              <a:spcBef>
                <a:spcPts val="283"/>
              </a:spcBef>
              <a:buClr>
                <a:srgbClr val="000000"/>
              </a:buClr>
              <a:buSzPct val="45000"/>
              <a:buFont typeface="Wingdings" charset="2"/>
              <a:buChar char=""/>
            </a:pPr>
            <a:r>
              <a:rPr lang="en-GB" sz="2000" b="0" strike="noStrike" spc="-1">
                <a:solidFill>
                  <a:srgbClr val="000000"/>
                </a:solidFill>
                <a:latin typeface="Arial"/>
              </a:rPr>
              <a:t>At a long range (up to 400 km)</a:t>
            </a:r>
            <a:endParaRPr lang="fr-FR" sz="2000" b="0" strike="noStrike" spc="-1">
              <a:solidFill>
                <a:srgbClr val="000000"/>
              </a:solidFill>
              <a:latin typeface="Arial"/>
            </a:endParaRPr>
          </a:p>
          <a:p>
            <a:pPr indent="0">
              <a:spcBef>
                <a:spcPts val="972"/>
              </a:spcBef>
              <a:buNone/>
            </a:pPr>
            <a:r>
              <a:rPr lang="en-GB" sz="2200" b="1" strike="noStrike" spc="-1">
                <a:solidFill>
                  <a:srgbClr val="000000"/>
                </a:solidFill>
                <a:latin typeface="Arial"/>
              </a:rPr>
              <a:t>        </a:t>
            </a:r>
            <a:r>
              <a:rPr lang="en-GB" sz="4000" b="1" strike="noStrike" spc="-1">
                <a:solidFill>
                  <a:srgbClr val="000000"/>
                </a:solidFill>
                <a:latin typeface="Arial"/>
              </a:rPr>
              <a:t>BUT</a:t>
            </a:r>
            <a:endParaRPr lang="fr-FR" sz="4000" b="0" strike="noStrike" spc="-1">
              <a:solidFill>
                <a:srgbClr val="000000"/>
              </a:solidFill>
              <a:latin typeface="Arial"/>
            </a:endParaRPr>
          </a:p>
          <a:p>
            <a:pPr indent="0">
              <a:spcBef>
                <a:spcPts val="972"/>
              </a:spcBef>
              <a:buNone/>
            </a:pPr>
            <a:r>
              <a:rPr lang="en-GB" sz="2200" b="1" strike="noStrike" spc="-1">
                <a:solidFill>
                  <a:srgbClr val="000000"/>
                </a:solidFill>
                <a:latin typeface="Arial"/>
              </a:rPr>
              <a:t>        It is an indirect measurement and a lot of effort is required to go from             measured voltage to mm/h</a:t>
            </a:r>
            <a:endParaRPr lang="fr-FR" sz="2200" b="0" strike="noStrike" spc="-1">
              <a:solidFill>
                <a:srgbClr val="000000"/>
              </a:solidFill>
              <a:latin typeface="Arial"/>
            </a:endParaRPr>
          </a:p>
        </p:txBody>
      </p:sp>
      <p:sp>
        <p:nvSpPr>
          <p:cNvPr id="4" name="PlaceHolder 3"/>
          <p:cNvSpPr>
            <a:spLocks noGrp="1"/>
          </p:cNvSpPr>
          <p:nvPr>
            <p:ph type="ftr" idx="3"/>
          </p:nvPr>
        </p:nvSpPr>
        <p:spPr/>
        <p:txBody>
          <a:bodyPr/>
          <a:lstStyle/>
          <a:p>
            <a:r>
              <a:t>Pyrad course: Introduction to weather radar</a:t>
            </a:r>
          </a:p>
        </p:txBody>
      </p:sp>
      <p:sp>
        <p:nvSpPr>
          <p:cNvPr id="5" name="PlaceHolder 4"/>
          <p:cNvSpPr>
            <a:spLocks noGrp="1"/>
          </p:cNvSpPr>
          <p:nvPr>
            <p:ph type="sldNum" idx="4"/>
          </p:nvPr>
        </p:nvSpPr>
        <p:spPr/>
        <p:txBody>
          <a:bodyPr/>
          <a:lstStyle/>
          <a:p>
            <a:fld id="{8E3096B1-324A-438B-A70E-BBC2E6EBF82B}" type="slidenum">
              <a:t>7</a:t>
            </a:fld>
            <a:endParaRPr/>
          </a:p>
        </p:txBody>
      </p:sp>
      <p:sp>
        <p:nvSpPr>
          <p:cNvPr id="6" name="PlaceHolder 5"/>
          <p:cNvSpPr>
            <a:spLocks noGrp="1"/>
          </p:cNvSpPr>
          <p:nvPr>
            <p:ph type="dt" idx="5"/>
          </p:nvPr>
        </p:nvSpPr>
        <p:spPr/>
        <p:txBody>
          <a:bodyPr/>
          <a:lstStyle/>
          <a:p>
            <a:fld id="{F0486D0E-4C92-4C25-8EF9-8481D0D796F8}" type="datetime1">
              <a:rPr lang="ca-ES"/>
              <a:t>16/8/2023</a:t>
            </a:fld>
            <a:endParaRPr lang="ca-E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PlaceHolder 1"/>
          <p:cNvSpPr>
            <a:spLocks noGrp="1"/>
          </p:cNvSpPr>
          <p:nvPr>
            <p:ph type="subTitle"/>
          </p:nvPr>
        </p:nvSpPr>
        <p:spPr>
          <a:xfrm>
            <a:off x="328320" y="1962720"/>
            <a:ext cx="8448120" cy="2854800"/>
          </a:xfrm>
          <a:prstGeom prst="rect">
            <a:avLst/>
          </a:prstGeom>
          <a:noFill/>
          <a:ln w="0">
            <a:noFill/>
          </a:ln>
        </p:spPr>
        <p:txBody>
          <a:bodyPr lIns="0" tIns="0" rIns="0" bIns="0" anchor="ctr">
            <a:noAutofit/>
          </a:bodyPr>
          <a:lstStyle/>
          <a:p>
            <a:r>
              <a:rPr lang="en-GB" sz="3200" b="1" strike="noStrike" spc="-1">
                <a:solidFill>
                  <a:srgbClr val="5770BE"/>
                </a:solidFill>
                <a:latin typeface="Arial"/>
              </a:rPr>
              <a:t>2. Principles of weather radar</a:t>
            </a:r>
            <a:endParaRPr lang="fr-FR" sz="3200" b="0" strike="noStrike" spc="-1">
              <a:solidFill>
                <a:srgbClr val="000000"/>
              </a:solidFill>
              <a:latin typeface="Arial"/>
            </a:endParaRPr>
          </a:p>
        </p:txBody>
      </p:sp>
      <p:sp>
        <p:nvSpPr>
          <p:cNvPr id="3" name="PlaceHolder 2"/>
          <p:cNvSpPr>
            <a:spLocks noGrp="1"/>
          </p:cNvSpPr>
          <p:nvPr>
            <p:ph type="ftr" idx="3"/>
          </p:nvPr>
        </p:nvSpPr>
        <p:spPr/>
        <p:txBody>
          <a:bodyPr/>
          <a:lstStyle/>
          <a:p>
            <a:r>
              <a:t>Pyrad course: Introduction to weather radar</a:t>
            </a:r>
          </a:p>
        </p:txBody>
      </p:sp>
      <p:sp>
        <p:nvSpPr>
          <p:cNvPr id="4" name="PlaceHolder 3"/>
          <p:cNvSpPr>
            <a:spLocks noGrp="1"/>
          </p:cNvSpPr>
          <p:nvPr>
            <p:ph type="sldNum" idx="4"/>
          </p:nvPr>
        </p:nvSpPr>
        <p:spPr/>
        <p:txBody>
          <a:bodyPr/>
          <a:lstStyle/>
          <a:p>
            <a:fld id="{94DBC236-9041-4175-92FC-8AC4662B4FBE}" type="slidenum">
              <a:t>8</a:t>
            </a:fld>
            <a:endParaRPr/>
          </a:p>
        </p:txBody>
      </p:sp>
      <p:sp>
        <p:nvSpPr>
          <p:cNvPr id="5" name="PlaceHolder 4"/>
          <p:cNvSpPr>
            <a:spLocks noGrp="1"/>
          </p:cNvSpPr>
          <p:nvPr>
            <p:ph type="dt" idx="5"/>
          </p:nvPr>
        </p:nvSpPr>
        <p:spPr/>
        <p:txBody>
          <a:bodyPr/>
          <a:lstStyle/>
          <a:p>
            <a:fld id="{8EC963F0-226C-4211-B628-747CAAC139B5}" type="datetime1">
              <a:rPr lang="ca-ES"/>
              <a:t>16/8/2023</a:t>
            </a:fld>
            <a:endParaRPr lang="ca-E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PlaceHolder 1"/>
          <p:cNvSpPr>
            <a:spLocks noGrp="1"/>
          </p:cNvSpPr>
          <p:nvPr>
            <p:ph type="title"/>
          </p:nvPr>
        </p:nvSpPr>
        <p:spPr>
          <a:xfrm>
            <a:off x="1892160" y="248400"/>
            <a:ext cx="8448120" cy="615600"/>
          </a:xfrm>
          <a:prstGeom prst="rect">
            <a:avLst/>
          </a:prstGeom>
          <a:solidFill>
            <a:srgbClr val="FFFFFF"/>
          </a:solidFill>
          <a:ln w="0">
            <a:noFill/>
          </a:ln>
        </p:spPr>
        <p:txBody>
          <a:bodyPr lIns="0" tIns="0" rIns="0" bIns="0" anchor="ctr">
            <a:noAutofit/>
          </a:bodyPr>
          <a:lstStyle/>
          <a:p>
            <a:pPr indent="0">
              <a:buNone/>
            </a:pPr>
            <a:r>
              <a:rPr lang="en-GB" sz="2400" b="1" strike="noStrike" spc="-1">
                <a:solidFill>
                  <a:srgbClr val="000000"/>
                </a:solidFill>
                <a:latin typeface="Arial"/>
              </a:rPr>
              <a:t>How it works (pulsed radar)</a:t>
            </a:r>
            <a:endParaRPr lang="fr-FR" sz="2400" b="1" strike="noStrike" spc="-1">
              <a:solidFill>
                <a:srgbClr val="000000"/>
              </a:solidFill>
              <a:latin typeface="Arial"/>
            </a:endParaRPr>
          </a:p>
        </p:txBody>
      </p:sp>
      <p:sp>
        <p:nvSpPr>
          <p:cNvPr id="156" name="PlaceHolder 2"/>
          <p:cNvSpPr>
            <a:spLocks noGrp="1"/>
          </p:cNvSpPr>
          <p:nvPr>
            <p:ph/>
          </p:nvPr>
        </p:nvSpPr>
        <p:spPr>
          <a:xfrm>
            <a:off x="272880" y="1356120"/>
            <a:ext cx="10160280" cy="5454000"/>
          </a:xfrm>
          <a:prstGeom prst="rect">
            <a:avLst/>
          </a:prstGeom>
          <a:noFill/>
          <a:ln w="0">
            <a:noFill/>
          </a:ln>
        </p:spPr>
        <p:txBody>
          <a:bodyPr lIns="0" tIns="0" rIns="0" bIns="0" anchor="t">
            <a:normAutofit/>
          </a:bodyPr>
          <a:lstStyle/>
          <a:p>
            <a:pPr marL="612000" indent="0">
              <a:spcBef>
                <a:spcPts val="972"/>
              </a:spcBef>
            </a:pPr>
            <a:r>
              <a:rPr lang="en-GB" sz="2200" b="0" strike="noStrike" spc="-1">
                <a:solidFill>
                  <a:srgbClr val="000000"/>
                </a:solidFill>
                <a:latin typeface="Arial"/>
                <a:ea typeface="Droid Sans Fallback"/>
              </a:rPr>
              <a:t>Emission to the atmosphere at regular intervals (</a:t>
            </a:r>
            <a:r>
              <a:rPr lang="en-GB" sz="2200" b="0" strike="noStrike" spc="-1">
                <a:solidFill>
                  <a:srgbClr val="106802"/>
                </a:solidFill>
                <a:latin typeface="Arial"/>
                <a:ea typeface="Droid Sans Fallback"/>
              </a:rPr>
              <a:t>PRT</a:t>
            </a:r>
            <a:r>
              <a:rPr lang="en-GB" sz="2200" b="0" strike="noStrike" spc="-1">
                <a:solidFill>
                  <a:srgbClr val="000000"/>
                </a:solidFill>
                <a:latin typeface="Arial"/>
                <a:ea typeface="Droid Sans Fallback"/>
              </a:rPr>
              <a:t>) </a:t>
            </a:r>
            <a:r>
              <a:rPr lang="en-GB" sz="2200" b="0" strike="noStrike" spc="-1">
                <a:solidFill>
                  <a:srgbClr val="000000"/>
                </a:solidFill>
                <a:latin typeface="Arial"/>
              </a:rPr>
              <a:t>of a pulse of energy of short duration (</a:t>
            </a:r>
            <a:r>
              <a:rPr lang="en-GB" sz="2200" b="0" strike="noStrike" spc="-1">
                <a:solidFill>
                  <a:srgbClr val="106802"/>
                </a:solidFill>
                <a:latin typeface="Arial"/>
                <a:ea typeface="Arial"/>
              </a:rPr>
              <a:t>τ</a:t>
            </a:r>
            <a:r>
              <a:rPr lang="en-GB" sz="2200" b="0" strike="noStrike" spc="-1">
                <a:solidFill>
                  <a:srgbClr val="000000"/>
                </a:solidFill>
                <a:latin typeface="Arial"/>
              </a:rPr>
              <a:t>) and high power </a:t>
            </a:r>
            <a:r>
              <a:rPr lang="en-GB" sz="2200" b="0" strike="noStrike" spc="-1">
                <a:solidFill>
                  <a:srgbClr val="106802"/>
                </a:solidFill>
                <a:latin typeface="Arial"/>
              </a:rPr>
              <a:t>Pt</a:t>
            </a:r>
            <a:r>
              <a:rPr lang="en-GB" sz="2200" b="0" strike="noStrike" spc="-1">
                <a:solidFill>
                  <a:srgbClr val="000000"/>
                </a:solidFill>
                <a:latin typeface="Arial"/>
              </a:rPr>
              <a:t> and frequency (</a:t>
            </a:r>
            <a:r>
              <a:rPr lang="en-GB" sz="2200" b="0" strike="noStrike" spc="-1">
                <a:solidFill>
                  <a:srgbClr val="106802"/>
                </a:solidFill>
                <a:latin typeface="Arial"/>
              </a:rPr>
              <a:t>f, </a:t>
            </a:r>
            <a:r>
              <a:rPr lang="en-GB" sz="2200" b="0" strike="noStrike" spc="-1">
                <a:solidFill>
                  <a:srgbClr val="106802"/>
                </a:solidFill>
                <a:latin typeface="Arial"/>
                <a:ea typeface="Arial"/>
              </a:rPr>
              <a:t>λ</a:t>
            </a:r>
            <a:r>
              <a:rPr lang="en-GB" sz="2200" b="0" strike="noStrike" spc="-1">
                <a:solidFill>
                  <a:srgbClr val="000000"/>
                </a:solidFill>
                <a:latin typeface="Arial"/>
                <a:ea typeface="Arial"/>
              </a:rPr>
              <a:t>). The pulse is emitted by a directive antenna observing at a certain elevation (</a:t>
            </a:r>
            <a:r>
              <a:rPr lang="en-GB" sz="2200" b="0" strike="noStrike" spc="-1">
                <a:solidFill>
                  <a:srgbClr val="106802"/>
                </a:solidFill>
                <a:latin typeface="Arial"/>
                <a:ea typeface="Arial"/>
              </a:rPr>
              <a:t>α</a:t>
            </a:r>
            <a:r>
              <a:rPr lang="en-GB" sz="2200" b="0" strike="noStrike" spc="-1">
                <a:solidFill>
                  <a:srgbClr val="000000"/>
                </a:solidFill>
                <a:latin typeface="Arial"/>
                <a:ea typeface="Arial"/>
              </a:rPr>
              <a:t>) and azimuth (</a:t>
            </a:r>
            <a:r>
              <a:rPr lang="en-GB" sz="2200" b="0" strike="noStrike" spc="-1">
                <a:solidFill>
                  <a:srgbClr val="106802"/>
                </a:solidFill>
                <a:latin typeface="Arial"/>
                <a:ea typeface="Arial"/>
              </a:rPr>
              <a:t>β</a:t>
            </a:r>
            <a:r>
              <a:rPr lang="en-GB" sz="2200" b="0" strike="noStrike" spc="-1">
                <a:solidFill>
                  <a:srgbClr val="000000"/>
                </a:solidFill>
                <a:latin typeface="Arial"/>
                <a:ea typeface="Arial"/>
              </a:rPr>
              <a:t>) angles  through a beam of angular size </a:t>
            </a:r>
            <a:r>
              <a:rPr lang="en-GB" sz="2200" b="0" strike="noStrike" spc="-1">
                <a:solidFill>
                  <a:srgbClr val="106802"/>
                </a:solidFill>
                <a:latin typeface="Arial"/>
                <a:ea typeface="Arial"/>
              </a:rPr>
              <a:t>θ</a:t>
            </a:r>
            <a:r>
              <a:rPr lang="en-GB" sz="2200" b="0" strike="noStrike" spc="-1">
                <a:solidFill>
                  <a:srgbClr val="000000"/>
                </a:solidFill>
                <a:latin typeface="Arial"/>
                <a:ea typeface="Arial"/>
              </a:rPr>
              <a:t>.  </a:t>
            </a:r>
            <a:endParaRPr lang="fr-FR" sz="2200" b="0" strike="noStrike" spc="-1">
              <a:solidFill>
                <a:srgbClr val="000000"/>
              </a:solidFill>
              <a:latin typeface="Arial"/>
            </a:endParaRPr>
          </a:p>
          <a:p>
            <a:pPr marL="612000" indent="0">
              <a:spcBef>
                <a:spcPts val="972"/>
              </a:spcBef>
            </a:pPr>
            <a:r>
              <a:rPr lang="en-GB" sz="2200" b="0" strike="noStrike" spc="-1">
                <a:solidFill>
                  <a:srgbClr val="000000"/>
                </a:solidFill>
                <a:latin typeface="Arial"/>
              </a:rPr>
              <a:t>The scatterers at a particular range (</a:t>
            </a:r>
            <a:r>
              <a:rPr lang="en-GB" sz="2200" b="0" strike="noStrike" spc="-1">
                <a:solidFill>
                  <a:srgbClr val="106802"/>
                </a:solidFill>
                <a:latin typeface="Arial"/>
              </a:rPr>
              <a:t>r</a:t>
            </a:r>
            <a:r>
              <a:rPr lang="en-GB" sz="2200" b="0" strike="noStrike" spc="-1">
                <a:solidFill>
                  <a:srgbClr val="000000"/>
                </a:solidFill>
                <a:latin typeface="Arial"/>
              </a:rPr>
              <a:t>) absorb part of the energy and radiate in all directions. A small fraction of power (</a:t>
            </a:r>
            <a:r>
              <a:rPr lang="en-GB" sz="2200" b="0" strike="noStrike" spc="-1">
                <a:solidFill>
                  <a:srgbClr val="106802"/>
                </a:solidFill>
                <a:latin typeface="Arial"/>
              </a:rPr>
              <a:t>P</a:t>
            </a:r>
            <a:r>
              <a:rPr lang="en-GB" sz="2200" b="0" strike="noStrike" spc="-1" baseline="-8000">
                <a:solidFill>
                  <a:srgbClr val="106802"/>
                </a:solidFill>
                <a:latin typeface="Arial"/>
              </a:rPr>
              <a:t>r</a:t>
            </a:r>
            <a:r>
              <a:rPr lang="en-GB" sz="2200" b="0" strike="noStrike" spc="-1">
                <a:solidFill>
                  <a:srgbClr val="000000"/>
                </a:solidFill>
                <a:latin typeface="Arial"/>
              </a:rPr>
              <a:t>) is sent back to the radar.</a:t>
            </a:r>
            <a:endParaRPr lang="fr-FR" sz="2200" b="0" strike="noStrike" spc="-1">
              <a:solidFill>
                <a:srgbClr val="000000"/>
              </a:solidFill>
              <a:latin typeface="Arial"/>
            </a:endParaRPr>
          </a:p>
          <a:p>
            <a:pPr marL="612000" indent="0">
              <a:spcBef>
                <a:spcPts val="972"/>
              </a:spcBef>
              <a:buNone/>
            </a:pPr>
            <a:r>
              <a:rPr lang="en-GB" sz="2200" b="0" strike="noStrike" spc="-1">
                <a:solidFill>
                  <a:srgbClr val="000000"/>
                </a:solidFill>
                <a:latin typeface="Arial"/>
              </a:rPr>
              <a:t> </a:t>
            </a:r>
            <a:endParaRPr lang="fr-FR" sz="2200" b="0" strike="noStrike" spc="-1">
              <a:solidFill>
                <a:srgbClr val="000000"/>
              </a:solidFill>
              <a:latin typeface="Arial"/>
            </a:endParaRPr>
          </a:p>
        </p:txBody>
      </p:sp>
      <p:grpSp>
        <p:nvGrpSpPr>
          <p:cNvPr id="157" name="Group 3"/>
          <p:cNvGrpSpPr/>
          <p:nvPr/>
        </p:nvGrpSpPr>
        <p:grpSpPr>
          <a:xfrm>
            <a:off x="3010680" y="4229640"/>
            <a:ext cx="3474720" cy="1793880"/>
            <a:chOff x="3010680" y="4229640"/>
            <a:chExt cx="3474720" cy="1793880"/>
          </a:xfrm>
        </p:grpSpPr>
        <p:pic>
          <p:nvPicPr>
            <p:cNvPr id="158" name="Picture 26" descr="D:\PRESENTATIONS\ENM_JUIN_2002\radarops.gif"/>
            <p:cNvPicPr/>
            <p:nvPr/>
          </p:nvPicPr>
          <p:blipFill>
            <a:blip r:embed="rId2"/>
            <a:stretch/>
          </p:blipFill>
          <p:spPr>
            <a:xfrm>
              <a:off x="3010680" y="4229640"/>
              <a:ext cx="3474720" cy="1793880"/>
            </a:xfrm>
            <a:prstGeom prst="rect">
              <a:avLst/>
            </a:prstGeom>
            <a:ln w="0">
              <a:noFill/>
            </a:ln>
          </p:spPr>
        </p:pic>
        <p:sp>
          <p:nvSpPr>
            <p:cNvPr id="159" name="Line 1"/>
            <p:cNvSpPr/>
            <p:nvPr/>
          </p:nvSpPr>
          <p:spPr>
            <a:xfrm>
              <a:off x="3589920" y="5032800"/>
              <a:ext cx="2361600" cy="0"/>
            </a:xfrm>
            <a:prstGeom prst="line">
              <a:avLst/>
            </a:prstGeom>
            <a:ln w="25560">
              <a:solidFill>
                <a:srgbClr val="000000"/>
              </a:solidFill>
              <a:miter/>
              <a:headEnd type="triangle" w="med" len="med"/>
              <a:tailEnd type="triangle" w="med" len="med"/>
            </a:ln>
          </p:spPr>
          <p:style>
            <a:lnRef idx="0">
              <a:scrgbClr r="0" g="0" b="0"/>
            </a:lnRef>
            <a:fillRef idx="0">
              <a:scrgbClr r="0" g="0" b="0"/>
            </a:fillRef>
            <a:effectRef idx="0">
              <a:scrgbClr r="0" g="0" b="0"/>
            </a:effectRef>
            <a:fontRef idx="minor"/>
          </p:style>
          <p:txBody>
            <a:bodyPr lIns="90000" tIns="-46800" rIns="90000" bIns="-46800" anchor="t">
              <a:noAutofit/>
            </a:bodyPr>
            <a:lstStyle/>
            <a:p>
              <a:endParaRPr lang="en-GB" sz="1800" b="0" strike="noStrike" spc="-1">
                <a:solidFill>
                  <a:srgbClr val="000000"/>
                </a:solidFill>
                <a:latin typeface="Times New Roman"/>
              </a:endParaRPr>
            </a:p>
          </p:txBody>
        </p:sp>
        <p:sp>
          <p:nvSpPr>
            <p:cNvPr id="160" name="Line 7"/>
            <p:cNvSpPr/>
            <p:nvPr/>
          </p:nvSpPr>
          <p:spPr>
            <a:xfrm>
              <a:off x="3970800" y="5261400"/>
              <a:ext cx="304560" cy="0"/>
            </a:xfrm>
            <a:prstGeom prst="line">
              <a:avLst/>
            </a:prstGeom>
            <a:ln w="25560">
              <a:solidFill>
                <a:srgbClr val="000000"/>
              </a:solidFill>
              <a:miter/>
              <a:headEnd type="triangle" w="med" len="med"/>
              <a:tailEnd type="triangle" w="med" len="med"/>
            </a:ln>
          </p:spPr>
          <p:style>
            <a:lnRef idx="0">
              <a:scrgbClr r="0" g="0" b="0"/>
            </a:lnRef>
            <a:fillRef idx="0">
              <a:scrgbClr r="0" g="0" b="0"/>
            </a:fillRef>
            <a:effectRef idx="0">
              <a:scrgbClr r="0" g="0" b="0"/>
            </a:effectRef>
            <a:fontRef idx="minor"/>
          </p:style>
          <p:txBody>
            <a:bodyPr lIns="90000" tIns="-46800" rIns="90000" bIns="-46800" anchor="t">
              <a:noAutofit/>
            </a:bodyPr>
            <a:lstStyle/>
            <a:p>
              <a:endParaRPr lang="en-GB" sz="1800" b="0" strike="noStrike" spc="-1">
                <a:solidFill>
                  <a:srgbClr val="000000"/>
                </a:solidFill>
                <a:latin typeface="Times New Roman"/>
              </a:endParaRPr>
            </a:p>
          </p:txBody>
        </p:sp>
        <p:sp>
          <p:nvSpPr>
            <p:cNvPr id="161" name="Text Box 1"/>
            <p:cNvSpPr/>
            <p:nvPr/>
          </p:nvSpPr>
          <p:spPr>
            <a:xfrm>
              <a:off x="3991680" y="5329800"/>
              <a:ext cx="305640" cy="368280"/>
            </a:xfrm>
            <a:prstGeom prst="rect">
              <a:avLst/>
            </a:prstGeom>
            <a:noFill/>
            <a:ln w="0">
              <a:noFill/>
            </a:ln>
          </p:spPr>
          <p:style>
            <a:lnRef idx="0">
              <a:scrgbClr r="0" g="0" b="0"/>
            </a:lnRef>
            <a:fillRef idx="0">
              <a:scrgbClr r="0" g="0" b="0"/>
            </a:fillRef>
            <a:effectRef idx="0">
              <a:scrgbClr r="0" g="0" b="0"/>
            </a:effectRef>
            <a:fontRef idx="minor"/>
          </p:style>
          <p:txBody>
            <a:bodyPr wrap="none" lIns="90000" tIns="46800" rIns="90000" bIns="46800" anchor="t">
              <a:spAutoFit/>
            </a:bodyPr>
            <a:lstStyle/>
            <a:p>
              <a:pP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strike="noStrike" spc="-1">
                  <a:solidFill>
                    <a:srgbClr val="000000"/>
                  </a:solidFill>
                  <a:latin typeface="Symbol"/>
                  <a:ea typeface="Symbol"/>
                </a:rPr>
                <a:t></a:t>
              </a:r>
              <a:endParaRPr lang="en-GB" sz="1800" b="0" strike="noStrike" spc="-1">
                <a:solidFill>
                  <a:srgbClr val="000000"/>
                </a:solidFill>
                <a:latin typeface="Times New Roman"/>
              </a:endParaRPr>
            </a:p>
          </p:txBody>
        </p:sp>
        <p:sp>
          <p:nvSpPr>
            <p:cNvPr id="162" name="Text Box 10"/>
            <p:cNvSpPr/>
            <p:nvPr/>
          </p:nvSpPr>
          <p:spPr>
            <a:xfrm>
              <a:off x="5725440" y="5047200"/>
              <a:ext cx="444240" cy="368280"/>
            </a:xfrm>
            <a:prstGeom prst="rect">
              <a:avLst/>
            </a:prstGeom>
            <a:noFill/>
            <a:ln w="0">
              <a:noFill/>
            </a:ln>
          </p:spPr>
          <p:style>
            <a:lnRef idx="0">
              <a:scrgbClr r="0" g="0" b="0"/>
            </a:lnRef>
            <a:fillRef idx="0">
              <a:scrgbClr r="0" g="0" b="0"/>
            </a:fillRef>
            <a:effectRef idx="0">
              <a:scrgbClr r="0" g="0" b="0"/>
            </a:effectRef>
            <a:fontRef idx="minor"/>
          </p:style>
          <p:txBody>
            <a:bodyPr wrap="none" lIns="90000" tIns="46800" rIns="90000" bIns="46800" anchor="t">
              <a:spAutoFit/>
            </a:bodyPr>
            <a:lstStyle/>
            <a:p>
              <a:pP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strike="noStrike" spc="-1">
                  <a:solidFill>
                    <a:srgbClr val="000000"/>
                  </a:solidFill>
                  <a:latin typeface="Symbol"/>
                  <a:ea typeface="Symbol"/>
                </a:rPr>
                <a:t></a:t>
              </a:r>
              <a:r>
                <a:rPr lang="en-GB" sz="1800" b="1" strike="noStrike" spc="-1">
                  <a:solidFill>
                    <a:srgbClr val="000000"/>
                  </a:solidFill>
                  <a:latin typeface="Times New Roman"/>
                </a:rPr>
                <a:t>b</a:t>
              </a:r>
              <a:endParaRPr lang="en-GB" sz="1800" b="0" strike="noStrike" spc="-1">
                <a:solidFill>
                  <a:srgbClr val="000000"/>
                </a:solidFill>
                <a:latin typeface="Times New Roman"/>
              </a:endParaRPr>
            </a:p>
          </p:txBody>
        </p:sp>
        <p:sp>
          <p:nvSpPr>
            <p:cNvPr id="163" name="Text Box 11"/>
            <p:cNvSpPr/>
            <p:nvPr/>
          </p:nvSpPr>
          <p:spPr>
            <a:xfrm>
              <a:off x="4613400" y="4651920"/>
              <a:ext cx="257040" cy="368280"/>
            </a:xfrm>
            <a:prstGeom prst="rect">
              <a:avLst/>
            </a:prstGeom>
            <a:noFill/>
            <a:ln w="0">
              <a:noFill/>
            </a:ln>
          </p:spPr>
          <p:style>
            <a:lnRef idx="0">
              <a:scrgbClr r="0" g="0" b="0"/>
            </a:lnRef>
            <a:fillRef idx="0">
              <a:scrgbClr r="0" g="0" b="0"/>
            </a:fillRef>
            <a:effectRef idx="0">
              <a:scrgbClr r="0" g="0" b="0"/>
            </a:effectRef>
            <a:fontRef idx="minor"/>
          </p:style>
          <p:txBody>
            <a:bodyPr wrap="none" lIns="90000" tIns="46800" rIns="90000" bIns="46800" anchor="t">
              <a:spAutoFit/>
            </a:bodyPr>
            <a:lstStyle/>
            <a:p>
              <a:pPr>
                <a:lnSpc>
                  <a:spcPct val="100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0" strike="noStrike" spc="-1">
                  <a:solidFill>
                    <a:srgbClr val="000000"/>
                  </a:solidFill>
                  <a:latin typeface="Times New Roman"/>
                </a:rPr>
                <a:t>r</a:t>
              </a:r>
            </a:p>
          </p:txBody>
        </p:sp>
      </p:grpSp>
      <p:sp>
        <p:nvSpPr>
          <p:cNvPr id="4" name="PlaceHolder 3"/>
          <p:cNvSpPr>
            <a:spLocks noGrp="1"/>
          </p:cNvSpPr>
          <p:nvPr>
            <p:ph type="ftr" idx="3"/>
          </p:nvPr>
        </p:nvSpPr>
        <p:spPr/>
        <p:txBody>
          <a:bodyPr/>
          <a:lstStyle/>
          <a:p>
            <a:r>
              <a:t>Pyrad course: Introduction to weather radar</a:t>
            </a:r>
          </a:p>
        </p:txBody>
      </p:sp>
      <p:sp>
        <p:nvSpPr>
          <p:cNvPr id="5" name="PlaceHolder 4"/>
          <p:cNvSpPr>
            <a:spLocks noGrp="1"/>
          </p:cNvSpPr>
          <p:nvPr>
            <p:ph type="sldNum" idx="4"/>
          </p:nvPr>
        </p:nvSpPr>
        <p:spPr/>
        <p:txBody>
          <a:bodyPr/>
          <a:lstStyle/>
          <a:p>
            <a:fld id="{F1EDD3DD-C640-427B-BD21-343145085FD5}" type="slidenum">
              <a:t>9</a:t>
            </a:fld>
            <a:endParaRPr/>
          </a:p>
        </p:txBody>
      </p:sp>
      <p:sp>
        <p:nvSpPr>
          <p:cNvPr id="6" name="PlaceHolder 5"/>
          <p:cNvSpPr>
            <a:spLocks noGrp="1"/>
          </p:cNvSpPr>
          <p:nvPr>
            <p:ph type="dt" idx="5"/>
          </p:nvPr>
        </p:nvSpPr>
        <p:spPr/>
        <p:txBody>
          <a:bodyPr/>
          <a:lstStyle/>
          <a:p>
            <a:fld id="{73E547CE-2E65-4321-AB03-4FE6FBB3FD1C}" type="datetime1">
              <a:rPr lang="ca-ES"/>
              <a:t>16/8/2023</a:t>
            </a:fld>
            <a:endParaRPr lang="ca-E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185</TotalTime>
  <Words>1868</Words>
  <Application>Microsoft Office PowerPoint</Application>
  <PresentationFormat>Personnalisé</PresentationFormat>
  <Paragraphs>460</Paragraphs>
  <Slides>42</Slides>
  <Notes>0</Notes>
  <HiddenSlides>0</HiddenSlides>
  <MMClips>0</MMClips>
  <ScaleCrop>false</ScaleCrop>
  <HeadingPairs>
    <vt:vector size="8" baseType="variant">
      <vt:variant>
        <vt:lpstr>Polices utilisées</vt:lpstr>
      </vt:variant>
      <vt:variant>
        <vt:i4>8</vt:i4>
      </vt:variant>
      <vt:variant>
        <vt:lpstr>Thème</vt:lpstr>
      </vt:variant>
      <vt:variant>
        <vt:i4>3</vt:i4>
      </vt:variant>
      <vt:variant>
        <vt:lpstr>Serveurs OLE incorporés</vt:lpstr>
      </vt:variant>
      <vt:variant>
        <vt:i4>0</vt:i4>
      </vt:variant>
      <vt:variant>
        <vt:lpstr>Titres des diapositives</vt:lpstr>
      </vt:variant>
      <vt:variant>
        <vt:i4>42</vt:i4>
      </vt:variant>
    </vt:vector>
  </HeadingPairs>
  <TitlesOfParts>
    <vt:vector size="53" baseType="lpstr">
      <vt:lpstr>Arial</vt:lpstr>
      <vt:lpstr>Cambria Math</vt:lpstr>
      <vt:lpstr>Noto Sans</vt:lpstr>
      <vt:lpstr>Segoe UI</vt:lpstr>
      <vt:lpstr>Symbol</vt:lpstr>
      <vt:lpstr>Tahoma</vt:lpstr>
      <vt:lpstr>Times New Roman</vt:lpstr>
      <vt:lpstr>Wingdings</vt:lpstr>
      <vt:lpstr>Office Theme</vt:lpstr>
      <vt:lpstr>Office Theme</vt:lpstr>
      <vt:lpstr>Office Theme</vt:lpstr>
      <vt:lpstr>Introduction to weather radar</vt:lpstr>
      <vt:lpstr>Contents</vt:lpstr>
      <vt:lpstr>Présentation PowerPoint</vt:lpstr>
      <vt:lpstr>Definition</vt:lpstr>
      <vt:lpstr>Purpose of a weather radar</vt:lpstr>
      <vt:lpstr>Instruments for precipitation detection</vt:lpstr>
      <vt:lpstr>Why weather radar ?</vt:lpstr>
      <vt:lpstr>Présentation PowerPoint</vt:lpstr>
      <vt:lpstr>How it works (pulsed radar)</vt:lpstr>
      <vt:lpstr>How it works</vt:lpstr>
      <vt:lpstr>How it works</vt:lpstr>
      <vt:lpstr>Resolution</vt:lpstr>
      <vt:lpstr>Scanning strategy</vt:lpstr>
      <vt:lpstr>Radar wavelength</vt:lpstr>
      <vt:lpstr>Radar wavelength</vt:lpstr>
      <vt:lpstr>Radar wavelength</vt:lpstr>
      <vt:lpstr>Présentation PowerPoint</vt:lpstr>
      <vt:lpstr>Radar equation for weather radar</vt:lpstr>
      <vt:lpstr>Radar equation for weather radar</vt:lpstr>
      <vt:lpstr>Radar equation for weather radar</vt:lpstr>
      <vt:lpstr>Relationship reflectivity - rainfall rate</vt:lpstr>
      <vt:lpstr>Présentation PowerPoint</vt:lpstr>
      <vt:lpstr>Polarimetry</vt:lpstr>
      <vt:lpstr>Polarimetry</vt:lpstr>
      <vt:lpstr>Polarimetric variables</vt:lpstr>
      <vt:lpstr>STAR polarimetric measurements</vt:lpstr>
      <vt:lpstr>Polarimetric radar observations</vt:lpstr>
      <vt:lpstr>reflectivity</vt:lpstr>
      <vt:lpstr>Differential reflectivity</vt:lpstr>
      <vt:lpstr>Co-polar correlation coefficient</vt:lpstr>
      <vt:lpstr>Differential phase</vt:lpstr>
      <vt:lpstr>Specific differential phase</vt:lpstr>
      <vt:lpstr>Présentation PowerPoint</vt:lpstr>
      <vt:lpstr>The Doppler effect</vt:lpstr>
      <vt:lpstr>Nyquist velocity</vt:lpstr>
      <vt:lpstr>Doppler dilemma</vt:lpstr>
      <vt:lpstr>Doppler spectrum</vt:lpstr>
      <vt:lpstr>Présentation PowerPoint</vt:lpstr>
      <vt:lpstr>Sources of uncertainty</vt:lpstr>
      <vt:lpstr>Clutter identification</vt:lpstr>
      <vt:lpstr>Calibration</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weather radar</dc:title>
  <dc:subject/>
  <dc:creator/>
  <dc:description/>
  <cp:lastModifiedBy>Jordi FIGUERAS VENTURA</cp:lastModifiedBy>
  <cp:revision>12</cp:revision>
  <dcterms:created xsi:type="dcterms:W3CDTF">2023-03-29T07:23:03Z</dcterms:created>
  <dcterms:modified xsi:type="dcterms:W3CDTF">2023-08-16T09:18:21Z</dcterms:modified>
  <dc:language>ca-ES</dc:language>
</cp:coreProperties>
</file>